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5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62" r:id="rId4"/>
    <p:sldId id="259" r:id="rId5"/>
    <p:sldId id="260" r:id="rId6"/>
    <p:sldId id="271" r:id="rId7"/>
    <p:sldId id="261" r:id="rId8"/>
    <p:sldId id="263" r:id="rId9"/>
    <p:sldId id="264" r:id="rId10"/>
    <p:sldId id="265" r:id="rId11"/>
    <p:sldId id="268" r:id="rId12"/>
    <p:sldId id="273" r:id="rId13"/>
    <p:sldId id="274" r:id="rId14"/>
    <p:sldId id="272" r:id="rId15"/>
    <p:sldId id="266" r:id="rId16"/>
    <p:sldId id="267" r:id="rId17"/>
    <p:sldId id="269" r:id="rId18"/>
    <p:sldId id="270" r:id="rId19"/>
    <p:sldId id="275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6464"/>
    <a:srgbClr val="C8C8C8"/>
    <a:srgbClr val="003366"/>
    <a:srgbClr val="71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008A70-A2DC-4B5B-83B6-CEFD403C8EFD}" v="3" dt="2023-07-01T00:32:38.3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9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6B5E2CD6-0BDB-9070-5EDD-E0F0E9CD893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037D0C2-1ECA-D72D-EBF0-BDA7EB7CFF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87C4E-C311-42C3-807B-B3278DA1413A}" type="datetimeFigureOut">
              <a:rPr kumimoji="1" lang="ja-JP" altLang="en-US" smtClean="0"/>
              <a:t>2025/9/19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1B1B6C9-0BE8-1DF9-D9D3-A948D8A89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878C745-3B2F-FF6F-A6C3-05C364AEF9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2744B-E34D-45CA-9270-AAABC558D14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4102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47992-42EA-4122-961F-00C8393E3326}" type="datetimeFigureOut">
              <a:rPr kumimoji="1" lang="ja-JP" altLang="en-US" smtClean="0"/>
              <a:t>2025/9/19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FB284A-6A4F-43D9-A58F-D744FC79C6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596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TitlePage_Black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802595E-1553-35EF-CD5A-28641275D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5B92A-91BF-3390-C058-E3AD399D3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9FC504-F9B2-CD3E-DA91-09B398F88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2924175"/>
            <a:ext cx="10801350" cy="2889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 dirty="0"/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65D0B8C0-796C-AB9E-3734-F3FA14CD05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6722" y="6097056"/>
            <a:ext cx="10801350" cy="1384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Copyright</a:t>
            </a:r>
          </a:p>
        </p:txBody>
      </p:sp>
      <p:sp>
        <p:nvSpPr>
          <p:cNvPr id="9" name="テキスト プレースホルダー 2">
            <a:extLst>
              <a:ext uri="{FF2B5EF4-FFF2-40B4-BE49-F238E27FC236}">
                <a16:creationId xmlns:a16="http://schemas.microsoft.com/office/drawing/2014/main" id="{377B4A96-7505-C2B5-A2B5-B770F836EA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5748796"/>
            <a:ext cx="10801350" cy="1938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Department</a:t>
            </a:r>
            <a:endParaRPr kumimoji="1" lang="ja-JP" alt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9CEFE18-6BB8-985A-EC6D-44F432121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0216697A-BC77-4B7D-8C93-F01112835501}" type="datetime1">
              <a:rPr lang="en-US" altLang="ja-JP" smtClean="0"/>
              <a:t>9/19/2025</a:t>
            </a:fld>
            <a:endParaRPr lang="ja-JP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BFC3D64-6180-8F8C-7E0A-3A32596A5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pic>
        <p:nvPicPr>
          <p:cNvPr id="12" name="グラフィックス 11">
            <a:extLst>
              <a:ext uri="{FF2B5EF4-FFF2-40B4-BE49-F238E27FC236}">
                <a16:creationId xmlns:a16="http://schemas.microsoft.com/office/drawing/2014/main" id="{B9093857-F25B-D2E4-D4B9-58BF0FCA4F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682" y="190356"/>
            <a:ext cx="1640031" cy="5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62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WhiteMiddlePage_Black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1960D698-6009-2328-9B5B-5F1FA17DD7FD}"/>
              </a:ext>
            </a:extLst>
          </p:cNvPr>
          <p:cNvCxnSpPr>
            <a:cxnSpLocks/>
          </p:cNvCxnSpPr>
          <p:nvPr userDrawn="1"/>
        </p:nvCxnSpPr>
        <p:spPr>
          <a:xfrm>
            <a:off x="0" y="6425064"/>
            <a:ext cx="12192000" cy="0"/>
          </a:xfrm>
          <a:prstGeom prst="line">
            <a:avLst/>
          </a:prstGeom>
          <a:ln w="3175">
            <a:solidFill>
              <a:srgbClr val="C8C8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B29CA-4339-F1D7-6FB2-4C386127D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7" name="直線コネクタ 28">
            <a:extLst>
              <a:ext uri="{FF2B5EF4-FFF2-40B4-BE49-F238E27FC236}">
                <a16:creationId xmlns:a16="http://schemas.microsoft.com/office/drawing/2014/main" id="{373BEEF2-67BF-F475-1186-5B2B329143A9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B05671A2-D923-2BDF-2050-E0799D74D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2979" y="6451368"/>
            <a:ext cx="1106769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8408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BlackMiddlePage_Black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15">
            <a:extLst>
              <a:ext uri="{FF2B5EF4-FFF2-40B4-BE49-F238E27FC236}">
                <a16:creationId xmlns:a16="http://schemas.microsoft.com/office/drawing/2014/main" id="{036582FD-A414-4537-0EE3-F6AEB53CDDD4}"/>
              </a:ext>
            </a:extLst>
          </p:cNvPr>
          <p:cNvSpPr/>
          <p:nvPr userDrawn="1"/>
        </p:nvSpPr>
        <p:spPr>
          <a:xfrm>
            <a:off x="-12000" y="6426000"/>
            <a:ext cx="1220400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0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AD81D-3990-B81D-B08F-403353E80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365125"/>
            <a:ext cx="11376025" cy="542925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6FD24-47EA-7F9C-A75D-072099D6C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089026"/>
            <a:ext cx="10801350" cy="51482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B29CA-4339-F1D7-6FB2-4C386127D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733" y="6530899"/>
            <a:ext cx="432758" cy="215661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7" name="直線コネクタ 28">
            <a:extLst>
              <a:ext uri="{FF2B5EF4-FFF2-40B4-BE49-F238E27FC236}">
                <a16:creationId xmlns:a16="http://schemas.microsoft.com/office/drawing/2014/main" id="{373BEEF2-67BF-F475-1186-5B2B329143A9}"/>
              </a:ext>
            </a:extLst>
          </p:cNvPr>
          <p:cNvCxnSpPr/>
          <p:nvPr userDrawn="1"/>
        </p:nvCxnSpPr>
        <p:spPr>
          <a:xfrm>
            <a:off x="1886030" y="6535576"/>
            <a:ext cx="0" cy="216024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B05671A2-D923-2BDF-2050-E0799D74D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2979" y="6451368"/>
            <a:ext cx="1106769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20146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SectionHeader_Black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802595E-1553-35EF-CD5A-28641275D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034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5B92A-91BF-3390-C058-E3AD399D3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1989196"/>
            <a:ext cx="10801350" cy="576204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tx1"/>
                </a:solidFill>
              </a:defRPr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9CEFE18-6BB8-985A-EC6D-44F432121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0216697A-BC77-4B7D-8C93-F01112835501}" type="datetime1">
              <a:rPr lang="en-US" altLang="ja-JP" smtClean="0"/>
              <a:t>9/19/2025</a:t>
            </a:fld>
            <a:endParaRPr lang="ja-JP" alt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BFC3D64-6180-8F8C-7E0A-3A32596A5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6A9CB34-744E-EDCB-30E9-F8C7CD3D60D3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95324" y="2925013"/>
            <a:ext cx="10801349" cy="288087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0035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BackCover_Black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70F2C0C-CDB5-A49B-E48E-2856E5382C9F}"/>
              </a:ext>
            </a:extLst>
          </p:cNvPr>
          <p:cNvSpPr txBox="1"/>
          <p:nvPr userDrawn="1"/>
        </p:nvSpPr>
        <p:spPr bwMode="gray">
          <a:xfrm>
            <a:off x="720725" y="5940000"/>
            <a:ext cx="10763249" cy="60344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</a:pPr>
            <a:r>
              <a:rPr kumimoji="1" lang="en-US" altLang="ja-JP" sz="900" kern="1200" dirty="0">
                <a:solidFill>
                  <a:srgbClr val="717171"/>
                </a:solidFill>
                <a:latin typeface="SST" pitchFamily="34" charset="0"/>
                <a:ea typeface="+mn-ea"/>
                <a:cs typeface="メイリオ"/>
              </a:rPr>
              <a:t>SONY is a registered trademark of Sony Group Corporation.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</a:pPr>
            <a:r>
              <a:rPr kumimoji="1" lang="en-US" altLang="ja-JP" sz="900" kern="1200" dirty="0">
                <a:solidFill>
                  <a:srgbClr val="717171"/>
                </a:solidFill>
                <a:latin typeface="SST" pitchFamily="34" charset="0"/>
                <a:ea typeface="+mn-ea"/>
                <a:cs typeface="メイリオ"/>
              </a:rPr>
              <a:t>Names of Sony products and services are the registered trademarks and/or trademarks of Sony Group Corporation or its Group companies.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</a:pPr>
            <a:r>
              <a:rPr kumimoji="1" lang="en-US" altLang="ja-JP" sz="900" kern="1200" dirty="0">
                <a:solidFill>
                  <a:srgbClr val="717171"/>
                </a:solidFill>
                <a:latin typeface="SST" pitchFamily="34" charset="0"/>
                <a:ea typeface="+mn-ea"/>
                <a:cs typeface="メイリオ"/>
              </a:rPr>
              <a:t>Other company names and product names are registered trademarks and/or trademarks of the respective companies.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BDA1D47-3A65-D1A3-A4EE-439188AC5D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0DC8622-B4C8-4ED8-A33C-E7516EF1CA6C}" type="datetime1">
              <a:rPr lang="en-US" altLang="ja-JP" smtClean="0"/>
              <a:t>9/19/2025</a:t>
            </a:fld>
            <a:endParaRPr lang="ja-JP" alt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BECF74D-4945-D9C3-1E23-7146EDACB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/>
              <a:t>Department      Company Name</a:t>
            </a:r>
            <a:endParaRPr lang="ja-JP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932E054-32C1-2C65-47E9-646698A7C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グラフィックス 6">
            <a:extLst>
              <a:ext uri="{FF2B5EF4-FFF2-40B4-BE49-F238E27FC236}">
                <a16:creationId xmlns:a16="http://schemas.microsoft.com/office/drawing/2014/main" id="{E554AD41-220C-60D1-FF15-EE302C0D56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57650" y="2654700"/>
            <a:ext cx="4115168" cy="14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376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AF6F3-29D2-B0CC-BC7F-D30968B5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72F75-C6CC-533F-1DBD-9606248A5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F34E4-3798-5314-A3C4-1F878C49C1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5176F9F-42B1-486F-A7D9-35D6AAAFDFA4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1734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76" r:id="rId2"/>
    <p:sldLayoutId id="2147483677" r:id="rId3"/>
    <p:sldLayoutId id="2147483678" r:id="rId4"/>
    <p:sldLayoutId id="2147483669" r:id="rId5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yslog.com/" TargetMode="External"/><Relationship Id="rId2" Type="http://schemas.openxmlformats.org/officeDocument/2006/relationships/hyperlink" Target="https://man7.org/linux/man-pages/man3/syslog.3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fluentbit.io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yslog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fluent/fluent-bi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fujitatomoya/rcl_logging_syslog?tab=readme-ov-file#installatio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s2/rcl/issues/1178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fujitatomoya/rcl_logging_syslo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fujitatomoya/ros2ai" TargetMode="Externa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ieee-ras.org/publications/ra-p/editorial-board" TargetMode="External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summerofcode.withgoogle.com/organizations/open-robotics/programs" TargetMode="External"/><Relationship Id="rId11" Type="http://schemas.openxmlformats.org/officeDocument/2006/relationships/hyperlink" Target="https://www.cncf.io/reports/edge-native-application-design-behaviors-whitepaper/" TargetMode="External"/><Relationship Id="rId5" Type="http://schemas.openxmlformats.org/officeDocument/2006/relationships/hyperlink" Target="https://docs.ros.org/en/rolling/The-ROS2-Project/Governance.html#current-ros-pmc-constituents" TargetMode="External"/><Relationship Id="rId10" Type="http://schemas.openxmlformats.org/officeDocument/2006/relationships/hyperlink" Target="https://www.cncf.io/reports/edge-native-applications-principles-whitepaper/" TargetMode="External"/><Relationship Id="rId4" Type="http://schemas.openxmlformats.org/officeDocument/2006/relationships/hyperlink" Target="https://github.com/fujitatomoya" TargetMode="External"/><Relationship Id="rId9" Type="http://schemas.openxmlformats.org/officeDocument/2006/relationships/hyperlink" Target="https://colocatedeventsna2024.sched.com/event/1izuu/cl-lightning-talk-applying-cilium-at-edge-with-kubeedge-tomoya-fujita-sony-corporation-of-america" TargetMode="Externa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ros.org/en/rolling/Tutorials/Demos/Logging-and-logger-configuration.html#logger-level-configuration-externall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rolling/Tutorials/Demos/Logging-and-logger-configuration.html#console-output-colorizing" TargetMode="External"/><Relationship Id="rId2" Type="http://schemas.openxmlformats.org/officeDocument/2006/relationships/hyperlink" Target="https://docs.ros.org/en/rolling/Tutorials/Demos/Logging-and-logger-configuration.html#console-output-formatt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ros.org/en/rolling/Concepts/Intermediate/About-Logging.html#environment-variables" TargetMode="External"/><Relationship Id="rId4" Type="http://schemas.openxmlformats.org/officeDocument/2006/relationships/hyperlink" Target="https://docs.ros.org/en/rolling/Tutorials/Demos/Logging-and-logger-configuration.html#setting-the-log-file-name-prefix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B6606D-1A95-BADD-1124-93F2DDDFC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3025516"/>
            <a:ext cx="10801350" cy="576204"/>
          </a:xfrm>
        </p:spPr>
        <p:txBody>
          <a:bodyPr>
            <a:normAutofit fontScale="90000"/>
          </a:bodyPr>
          <a:lstStyle/>
          <a:p>
            <a:r>
              <a:rPr lang="en-US" dirty="0"/>
              <a:t>ROS 2 Logging Subsystem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 err="1"/>
              <a:t>rcl_logging_syslog</a:t>
            </a:r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31D4F2B-A9D4-018C-A080-21A6D4C1673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5325" y="5315857"/>
            <a:ext cx="10801350" cy="626838"/>
          </a:xfrm>
        </p:spPr>
        <p:txBody>
          <a:bodyPr/>
          <a:lstStyle/>
          <a:p>
            <a:r>
              <a:rPr lang="en-US" sz="1800" dirty="0"/>
              <a:t>Tomoya Fujita</a:t>
            </a:r>
          </a:p>
          <a:p>
            <a:r>
              <a:rPr lang="en-US" sz="1800" dirty="0"/>
              <a:t>Sony Group Corporation</a:t>
            </a:r>
          </a:p>
        </p:txBody>
      </p:sp>
    </p:spTree>
    <p:extLst>
      <p:ext uri="{BB962C8B-B14F-4D97-AF65-F5344CB8AC3E}">
        <p14:creationId xmlns:p14="http://schemas.microsoft.com/office/powerpoint/2010/main" val="2139533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7FC2F-25B2-F15A-F97C-49E64CD527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C0F55-EEC3-C053-F4A9-784E3B49B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r</a:t>
            </a:r>
            <a:r>
              <a:rPr kumimoji="1" lang="en-US" altLang="ja-JP" dirty="0" err="1"/>
              <a:t>cl_logging_syslog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8C90F-BF08-673A-F409-02AFEB0E5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965" y="1022509"/>
            <a:ext cx="10801350" cy="51482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Alternate implementation for </a:t>
            </a:r>
            <a:r>
              <a:rPr lang="en-US" altLang="ja-JP" dirty="0" err="1"/>
              <a:t>rcl_logging_interface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ROS 2 </a:t>
            </a:r>
            <a:r>
              <a:rPr kumimoji="1" lang="en-US" altLang="ja-JP" dirty="0" err="1"/>
              <a:t>rcl</a:t>
            </a:r>
            <a:r>
              <a:rPr kumimoji="1" lang="en-US" altLang="ja-JP" dirty="0"/>
              <a:t> logging implementation built on top of </a:t>
            </a:r>
            <a:r>
              <a:rPr kumimoji="1" lang="en-US" altLang="ja-JP" dirty="0">
                <a:hlinkClick r:id="rId2"/>
              </a:rPr>
              <a:t>syslog(3)</a:t>
            </a: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Connects with </a:t>
            </a:r>
            <a:r>
              <a:rPr kumimoji="1" lang="en-US" altLang="ja-JP" dirty="0" err="1">
                <a:hlinkClick r:id="rId3"/>
              </a:rPr>
              <a:t>rsyslog</a:t>
            </a:r>
            <a:r>
              <a:rPr kumimoji="1" lang="en-US" altLang="ja-JP" dirty="0"/>
              <a:t> and </a:t>
            </a:r>
            <a:r>
              <a:rPr kumimoji="1" lang="en-US" altLang="ja-JP" dirty="0" err="1">
                <a:hlinkClick r:id="rId4"/>
              </a:rPr>
              <a:t>FluentBit</a:t>
            </a:r>
            <a:r>
              <a:rPr kumimoji="1" lang="en-US" altLang="ja-JP" dirty="0"/>
              <a:t> etc...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8BB24-83A7-7F88-82AA-4E054FE2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10</a:t>
            </a:fld>
            <a:endParaRPr lang="ja-JP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FAC8BD1-AEFF-1A63-94CE-B704CC846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440" y="3480911"/>
            <a:ext cx="2689860" cy="268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021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1ED0D-A7AD-919A-EBF6-2AF325B82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33E75-7AFD-E7B7-04DE-73DEDCBA4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Architecture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D2110-2895-7E84-30DE-11E26F75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B77E514-BAFC-640A-6C4A-E0946AFC7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111" y="636587"/>
            <a:ext cx="8929776" cy="572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187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0B1E4-041D-3661-0D4A-A6D91A43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361182085-bdb05bf7-92b2-4b9a-8f20-3d3b803a7a86">
            <a:hlinkClick r:id="" action="ppaction://media"/>
            <a:extLst>
              <a:ext uri="{FF2B5EF4-FFF2-40B4-BE49-F238E27FC236}">
                <a16:creationId xmlns:a16="http://schemas.microsoft.com/office/drawing/2014/main" id="{FB38BD5F-8FFB-FDC7-D35E-28DC9D60C8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7985" y="111440"/>
            <a:ext cx="11376026" cy="624449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0CBF63-E749-5E36-94D8-A3AF0820B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7475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51ED-2570-BBC6-0DDF-AAF5410CA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99806-8EDF-1132-1E6C-258853732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13</a:t>
            </a:fld>
            <a:endParaRPr lang="ja-JP" altLang="en-US"/>
          </a:p>
        </p:txBody>
      </p:sp>
      <p:pic>
        <p:nvPicPr>
          <p:cNvPr id="14" name="simplescreenrecorder-2025-09-18_17.48.24">
            <a:hlinkClick r:id="" action="ppaction://media"/>
            <a:extLst>
              <a:ext uri="{FF2B5EF4-FFF2-40B4-BE49-F238E27FC236}">
                <a16:creationId xmlns:a16="http://schemas.microsoft.com/office/drawing/2014/main" id="{21E5FBD1-567E-406B-87E9-C6A3DE8FD8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199" y="725297"/>
            <a:ext cx="12019600" cy="5407406"/>
          </a:xfrm>
        </p:spPr>
      </p:pic>
    </p:spTree>
    <p:extLst>
      <p:ext uri="{BB962C8B-B14F-4D97-AF65-F5344CB8AC3E}">
        <p14:creationId xmlns:p14="http://schemas.microsoft.com/office/powerpoint/2010/main" val="39145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4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267B4-C57F-BD2B-BCFC-68F2489D9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Supported Distribution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ED2A5-9570-7F25-E236-D085C863C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14</a:t>
            </a:fld>
            <a:endParaRPr lang="ja-JP" altLang="en-US"/>
          </a:p>
        </p:txBody>
      </p:sp>
      <p:pic>
        <p:nvPicPr>
          <p:cNvPr id="6148" name="Picture 4" descr="bg right:40% 80%">
            <a:extLst>
              <a:ext uri="{FF2B5EF4-FFF2-40B4-BE49-F238E27FC236}">
                <a16:creationId xmlns:a16="http://schemas.microsoft.com/office/drawing/2014/main" id="{EEDEDE46-6BBB-48D5-5C61-3250AB603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4" y="2151739"/>
            <a:ext cx="2343333" cy="2530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82986BC9-7450-8FFA-590B-5915AC5B7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0634" y="2022411"/>
            <a:ext cx="2243378" cy="2813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>
            <a:extLst>
              <a:ext uri="{FF2B5EF4-FFF2-40B4-BE49-F238E27FC236}">
                <a16:creationId xmlns:a16="http://schemas.microsoft.com/office/drawing/2014/main" id="{00FD45B2-2130-35B2-1F01-BF3349EDF9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69459"/>
            <a:ext cx="2983956" cy="2719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>
            <a:extLst>
              <a:ext uri="{FF2B5EF4-FFF2-40B4-BE49-F238E27FC236}">
                <a16:creationId xmlns:a16="http://schemas.microsoft.com/office/drawing/2014/main" id="{1F63AA94-AE07-ECBE-F059-D70C69B28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522" y="2457168"/>
            <a:ext cx="2993241" cy="194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704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5EB8D-58F3-3DD6-AEF4-04C8F9804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3EA10-00C3-F5E2-9F08-66A1628F9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>
                <a:hlinkClick r:id="rId2"/>
              </a:rPr>
              <a:t>rsyslog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C1A84-BD10-CFAC-A44F-3251858F2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b="1" dirty="0" err="1"/>
              <a:t>a.k.a</a:t>
            </a:r>
            <a:r>
              <a:rPr kumimoji="1" lang="en-US" altLang="ja-JP" sz="2800" b="1" dirty="0"/>
              <a:t> rocket-fast system for log processing </a:t>
            </a:r>
            <a:r>
              <a:rPr kumimoji="1" lang="ja-JP" altLang="en-US" sz="2800" dirty="0"/>
              <a:t>🚀🚀🚀</a:t>
            </a:r>
          </a:p>
          <a:p>
            <a:endParaRPr kumimoji="1" lang="en-US" altLang="ja-JP" sz="2800" dirty="0"/>
          </a:p>
          <a:p>
            <a:r>
              <a:rPr kumimoji="1" lang="en-US" altLang="ja-JP" sz="2800" dirty="0" err="1"/>
              <a:t>rsyslog</a:t>
            </a:r>
            <a:r>
              <a:rPr kumimoji="1" lang="en-US" altLang="ja-JP" sz="2800" dirty="0"/>
              <a:t> is available in default Ubuntu distribution managed by system service, performative, and many configuration supported including log data pipeline.</a:t>
            </a:r>
          </a:p>
          <a:p>
            <a:endParaRPr kumimoji="1" lang="en-US" altLang="ja-JP" sz="2800" dirty="0"/>
          </a:p>
          <a:p>
            <a:r>
              <a:rPr kumimoji="1" lang="en-US" altLang="ja-JP" sz="2800" dirty="0"/>
              <a:t>So that user can choose the logging configuration depending on the application requirement and use case, sometimes file system sink, sometimes forwarding to remote </a:t>
            </a:r>
            <a:r>
              <a:rPr kumimoji="1" lang="en-US" altLang="ja-JP" sz="2800" dirty="0" err="1"/>
              <a:t>rsyslogd</a:t>
            </a:r>
            <a:r>
              <a:rPr kumimoji="1" lang="en-US" altLang="ja-JP" sz="2800" dirty="0"/>
              <a:t>, or even </a:t>
            </a:r>
            <a:r>
              <a:rPr kumimoji="1" lang="en-US" altLang="ja-JP" sz="2800" dirty="0" err="1"/>
              <a:t>FluentBit</a:t>
            </a:r>
            <a:r>
              <a:rPr kumimoji="1" lang="en-US" altLang="ja-JP" sz="2800" dirty="0"/>
              <a:t>.</a:t>
            </a:r>
            <a:endParaRPr kumimoji="1" lang="ja-JP" alt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D7AF5-A2A1-DE19-924B-EBEC4D374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40903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88029-FB82-18E2-376C-4B9CAC4DF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0C5F-3BCA-271B-6C64-3F3A2F8D6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>
                <a:hlinkClick r:id="rId2"/>
              </a:rPr>
              <a:t>FluentBit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D5F3D-1A12-22C1-B126-D7BDE9303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Lightweight and Efficient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suitable for environments with limited computational power.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High Performance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capable of handling high-volume data streams with minimal latency. It leverages asynchronous I/O and efficient data processing techniques to ensure optimal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Flexibility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supports a wide range of data sources and destinations.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Extensibility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highly extensible through plugins including custom ones.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Scalability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easily scaled horizontally to handle increasing data volumes by deploying multiple instances.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Reliability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features like fault tolerance and retry mechanisms to ensure data reliability.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BBBA0-A24B-5E39-68AC-B49119044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16</a:t>
            </a:fld>
            <a:endParaRPr lang="ja-JP" altLang="en-US"/>
          </a:p>
        </p:txBody>
      </p:sp>
      <p:pic>
        <p:nvPicPr>
          <p:cNvPr id="4098" name="Picture 2" descr="logo">
            <a:extLst>
              <a:ext uri="{FF2B5EF4-FFF2-40B4-BE49-F238E27FC236}">
                <a16:creationId xmlns:a16="http://schemas.microsoft.com/office/drawing/2014/main" id="{FA243295-60D2-C0C5-31B7-3C1B53A97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1376" y="379177"/>
            <a:ext cx="3430524" cy="105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913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6B158-C9F2-1A70-7BED-74FE638DB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2B392-DA73-1670-5257-9CDB7E308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How to use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31919-D11D-9F84-49AF-2BC07E1E9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2670048"/>
            <a:ext cx="10801350" cy="3567240"/>
          </a:xfrm>
        </p:spPr>
        <p:txBody>
          <a:bodyPr/>
          <a:lstStyle/>
          <a:p>
            <a:r>
              <a:rPr kumimoji="1" lang="en-US" altLang="ja-JP" dirty="0"/>
              <a:t>If you use docker, either binding </a:t>
            </a:r>
            <a:r>
              <a:rPr kumimoji="1" lang="en-US" altLang="ja-JP" dirty="0">
                <a:solidFill>
                  <a:schemeClr val="accent1"/>
                </a:solidFill>
              </a:rPr>
              <a:t>-v /dev/log:/dev/log </a:t>
            </a:r>
            <a:r>
              <a:rPr kumimoji="1" lang="en-US" altLang="ja-JP" dirty="0"/>
              <a:t>or enable </a:t>
            </a:r>
            <a:r>
              <a:rPr kumimoji="1" lang="en-US" altLang="ja-JP" dirty="0" err="1">
                <a:solidFill>
                  <a:schemeClr val="accent1"/>
                </a:solidFill>
              </a:rPr>
              <a:t>rsyslogd</a:t>
            </a:r>
            <a:r>
              <a:rPr kumimoji="1" lang="en-US" altLang="ja-JP" dirty="0"/>
              <a:t> in the container.</a:t>
            </a:r>
          </a:p>
          <a:p>
            <a:endParaRPr lang="en-US" altLang="ja-JP" dirty="0"/>
          </a:p>
          <a:p>
            <a:r>
              <a:rPr kumimoji="1" lang="en-US" altLang="ja-JP" dirty="0"/>
              <a:t>See more details for </a:t>
            </a:r>
            <a:r>
              <a:rPr kumimoji="1" lang="en-US" altLang="ja-JP" dirty="0">
                <a:hlinkClick r:id="rId2"/>
              </a:rPr>
              <a:t>Installation Tutorial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502C7-19D0-6015-C18E-C1492002A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297A2D-04AC-4A49-9821-46BA72CDFF99}"/>
              </a:ext>
            </a:extLst>
          </p:cNvPr>
          <p:cNvSpPr/>
          <p:nvPr/>
        </p:nvSpPr>
        <p:spPr>
          <a:xfrm>
            <a:off x="585216" y="1075054"/>
            <a:ext cx="11009375" cy="13023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2000" dirty="0"/>
              <a:t>export RCL_LOGGING_IMPLEMENTATION=</a:t>
            </a:r>
            <a:r>
              <a:rPr lang="en-US" altLang="ja-JP" sz="2000" dirty="0" err="1"/>
              <a:t>rcl_logging_syslog</a:t>
            </a:r>
            <a:endParaRPr lang="en-US" altLang="ja-JP" sz="2000" dirty="0"/>
          </a:p>
          <a:p>
            <a:r>
              <a:rPr lang="en-US" altLang="ja-JP" sz="2000" dirty="0" err="1"/>
              <a:t>colcon</a:t>
            </a:r>
            <a:r>
              <a:rPr lang="en-US" altLang="ja-JP" sz="2000" dirty="0"/>
              <a:t> build --</a:t>
            </a:r>
            <a:r>
              <a:rPr lang="en-US" altLang="ja-JP" sz="2000" dirty="0" err="1"/>
              <a:t>symlink</a:t>
            </a:r>
            <a:r>
              <a:rPr lang="en-US" altLang="ja-JP" sz="2000" dirty="0"/>
              <a:t>-install --</a:t>
            </a:r>
            <a:r>
              <a:rPr lang="en-US" altLang="ja-JP" sz="2000" dirty="0" err="1"/>
              <a:t>cmake</a:t>
            </a:r>
            <a:r>
              <a:rPr lang="en-US" altLang="ja-JP" sz="2000" dirty="0"/>
              <a:t>-clean-cache --packages-select </a:t>
            </a:r>
            <a:r>
              <a:rPr lang="en-US" altLang="ja-JP" sz="2000" dirty="0" err="1"/>
              <a:t>rcl_logging_syslog</a:t>
            </a:r>
            <a:r>
              <a:rPr lang="en-US" altLang="ja-JP" sz="2000" dirty="0"/>
              <a:t> </a:t>
            </a:r>
            <a:r>
              <a:rPr lang="en-US" altLang="ja-JP" sz="2000" dirty="0" err="1"/>
              <a:t>rcl</a:t>
            </a:r>
            <a:endParaRPr lang="en-US" altLang="ja-JP" sz="20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712613C-5D87-AFA4-76A4-5B89D515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440" y="3480911"/>
            <a:ext cx="2689860" cy="268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0354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FEEE1-8CCD-7157-3676-8D7210DCC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77D0F-4E8C-DBD8-81F8-F33D4189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Future Plan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67913-C17A-783A-794C-684C2763B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Package is not available yet, because…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err="1"/>
              <a:t>rcl_logging_interface</a:t>
            </a:r>
            <a:r>
              <a:rPr lang="en-US" altLang="ja-JP" dirty="0"/>
              <a:t> implementation must be build and integrated with </a:t>
            </a:r>
            <a:r>
              <a:rPr lang="en-US" altLang="ja-JP" dirty="0" err="1"/>
              <a:t>rcl</a:t>
            </a:r>
            <a:r>
              <a:rPr lang="en-US" altLang="ja-JP" dirty="0"/>
              <a:t> binary. That says, we cannot change the </a:t>
            </a:r>
            <a:r>
              <a:rPr lang="en-US" altLang="ja-JP" dirty="0" err="1"/>
              <a:t>rcl</a:t>
            </a:r>
            <a:r>
              <a:rPr lang="en-US" altLang="ja-JP" dirty="0"/>
              <a:t> logging implementation at runtime without rebuilding the source code. This needs to be fixed </a:t>
            </a:r>
            <a:r>
              <a:rPr lang="en-US" altLang="ja-JP" dirty="0">
                <a:hlinkClick r:id="rId2"/>
              </a:rPr>
              <a:t>Feature Request: Select the logger without rebuilding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F1270-70E0-89F8-3A27-DCFA11450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5AB324-A062-C5D7-55AE-05C97A79110E}"/>
              </a:ext>
            </a:extLst>
          </p:cNvPr>
          <p:cNvSpPr/>
          <p:nvPr/>
        </p:nvSpPr>
        <p:spPr>
          <a:xfrm>
            <a:off x="1744609" y="4462271"/>
            <a:ext cx="3462067" cy="128016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rcl</a:t>
            </a:r>
            <a:endParaRPr lang="en-US" altLang="ja-JP" dirty="0"/>
          </a:p>
          <a:p>
            <a:pPr algn="ctr"/>
            <a:endParaRPr lang="en-US" altLang="ja-JP" dirty="0"/>
          </a:p>
          <a:p>
            <a:pPr algn="ctr"/>
            <a:endParaRPr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465932-4B61-E1A0-8EAA-8296D2208C94}"/>
              </a:ext>
            </a:extLst>
          </p:cNvPr>
          <p:cNvSpPr/>
          <p:nvPr/>
        </p:nvSpPr>
        <p:spPr>
          <a:xfrm>
            <a:off x="1960988" y="4893031"/>
            <a:ext cx="3062808" cy="2730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</a:t>
            </a:r>
            <a:r>
              <a:rPr kumimoji="1" lang="en-US" altLang="ja-JP" dirty="0" err="1"/>
              <a:t>cl_logging_interface</a:t>
            </a:r>
            <a:endParaRPr kumimoji="1" lang="ja-JP" alt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03CB0F-6729-D15C-040F-4914EE7F84A9}"/>
              </a:ext>
            </a:extLst>
          </p:cNvPr>
          <p:cNvSpPr/>
          <p:nvPr/>
        </p:nvSpPr>
        <p:spPr>
          <a:xfrm>
            <a:off x="1960988" y="5868921"/>
            <a:ext cx="3062808" cy="32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spdlog</a:t>
            </a:r>
            <a:endParaRPr kumimoji="1" lang="ja-JP" alt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E30C65-3A34-3A0F-2CBA-5AB0851F4272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492392" y="5595866"/>
            <a:ext cx="0" cy="273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8C09DE5-FB4C-BB53-AE3D-54AD3B831E3D}"/>
              </a:ext>
            </a:extLst>
          </p:cNvPr>
          <p:cNvSpPr/>
          <p:nvPr/>
        </p:nvSpPr>
        <p:spPr>
          <a:xfrm>
            <a:off x="1744608" y="3707687"/>
            <a:ext cx="1511347" cy="5091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app</a:t>
            </a:r>
            <a:endParaRPr kumimoji="1" lang="ja-JP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F0C8C4-2C06-8A9C-7BDF-C7FF267412D6}"/>
              </a:ext>
            </a:extLst>
          </p:cNvPr>
          <p:cNvSpPr/>
          <p:nvPr/>
        </p:nvSpPr>
        <p:spPr>
          <a:xfrm>
            <a:off x="3695329" y="3707687"/>
            <a:ext cx="1511347" cy="5091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app</a:t>
            </a:r>
            <a:endParaRPr kumimoji="1" lang="ja-JP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296693-0EFC-EFCE-83CE-83ECC1517C18}"/>
              </a:ext>
            </a:extLst>
          </p:cNvPr>
          <p:cNvSpPr/>
          <p:nvPr/>
        </p:nvSpPr>
        <p:spPr>
          <a:xfrm>
            <a:off x="1960988" y="5294320"/>
            <a:ext cx="3062808" cy="2730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</a:t>
            </a:r>
            <a:r>
              <a:rPr kumimoji="1" lang="en-US" altLang="ja-JP" dirty="0" err="1"/>
              <a:t>cl_logging_</a:t>
            </a:r>
            <a:r>
              <a:rPr lang="en-US" altLang="ja-JP" dirty="0" err="1"/>
              <a:t>spdlog</a:t>
            </a:r>
            <a:endParaRPr kumimoji="1" lang="ja-JP" alt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EE4CA87-5E96-12B0-68DE-9DD21AA941F0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3492392" y="5166086"/>
            <a:ext cx="0" cy="128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DFDCAD2-9EF0-A807-CE68-87CE3CCDD19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2500282" y="4216806"/>
            <a:ext cx="0" cy="676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AB16F58-4A02-CEF4-494F-87BA39BB2207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4451002" y="4216806"/>
            <a:ext cx="1" cy="676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412F80D-EEAC-72C2-60B4-F89F4E19F45A}"/>
              </a:ext>
            </a:extLst>
          </p:cNvPr>
          <p:cNvSpPr/>
          <p:nvPr/>
        </p:nvSpPr>
        <p:spPr>
          <a:xfrm>
            <a:off x="6523261" y="4462272"/>
            <a:ext cx="3462067" cy="5856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rcl</a:t>
            </a:r>
            <a:endParaRPr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4B1A2B0-4591-420E-C519-84AE4A77C860}"/>
              </a:ext>
            </a:extLst>
          </p:cNvPr>
          <p:cNvSpPr/>
          <p:nvPr/>
        </p:nvSpPr>
        <p:spPr>
          <a:xfrm>
            <a:off x="6739640" y="4807687"/>
            <a:ext cx="3062808" cy="27305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</a:t>
            </a:r>
            <a:r>
              <a:rPr kumimoji="1" lang="en-US" altLang="ja-JP" dirty="0" err="1"/>
              <a:t>cl_logging_interface</a:t>
            </a:r>
            <a:endParaRPr kumimoji="1" lang="ja-JP" alt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75AD43-4C52-147A-80E7-F142F82BF4F4}"/>
              </a:ext>
            </a:extLst>
          </p:cNvPr>
          <p:cNvSpPr/>
          <p:nvPr/>
        </p:nvSpPr>
        <p:spPr>
          <a:xfrm>
            <a:off x="6739640" y="5868921"/>
            <a:ext cx="1348520" cy="32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spdlog</a:t>
            </a:r>
            <a:endParaRPr kumimoji="1" lang="ja-JP" alt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9BF7877-CBD7-08C0-B06A-84D262936554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>
            <a:off x="7413900" y="5742432"/>
            <a:ext cx="0" cy="12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97AD48EA-714E-6A25-85A9-53A634D03E5A}"/>
              </a:ext>
            </a:extLst>
          </p:cNvPr>
          <p:cNvSpPr/>
          <p:nvPr/>
        </p:nvSpPr>
        <p:spPr>
          <a:xfrm>
            <a:off x="6523260" y="3707687"/>
            <a:ext cx="1511347" cy="5091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app</a:t>
            </a:r>
            <a:endParaRPr kumimoji="1" lang="ja-JP" alt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F4764F-9275-FE44-2064-8649E3218622}"/>
              </a:ext>
            </a:extLst>
          </p:cNvPr>
          <p:cNvSpPr/>
          <p:nvPr/>
        </p:nvSpPr>
        <p:spPr>
          <a:xfrm>
            <a:off x="8473981" y="3707687"/>
            <a:ext cx="1511347" cy="5091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app</a:t>
            </a:r>
            <a:endParaRPr kumimoji="1" lang="ja-JP" alt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F76D800-C03B-D74F-1DF6-1C578B983ABA}"/>
              </a:ext>
            </a:extLst>
          </p:cNvPr>
          <p:cNvSpPr/>
          <p:nvPr/>
        </p:nvSpPr>
        <p:spPr>
          <a:xfrm>
            <a:off x="6739640" y="5294320"/>
            <a:ext cx="1348520" cy="4481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600" dirty="0" err="1"/>
              <a:t>r</a:t>
            </a:r>
            <a:r>
              <a:rPr kumimoji="1" lang="en-US" altLang="ja-JP" sz="1600" dirty="0" err="1"/>
              <a:t>cl_logging_</a:t>
            </a:r>
            <a:r>
              <a:rPr lang="en-US" altLang="ja-JP" sz="1600" dirty="0" err="1"/>
              <a:t>spdlog</a:t>
            </a:r>
            <a:endParaRPr kumimoji="1" lang="ja-JP" altLang="en-US" sz="16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F282F63-F85F-E1E3-7097-FF54EBA4591D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7278934" y="4216806"/>
            <a:ext cx="0" cy="585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04D81B3-C997-F4F8-4E31-D33625F08100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9229654" y="4216806"/>
            <a:ext cx="1" cy="5856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F00DB23-D520-62EC-366B-130AFAF05768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7413900" y="5047874"/>
            <a:ext cx="0" cy="24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7A5C8D0F-2111-60CE-66A1-CEECDA070B55}"/>
              </a:ext>
            </a:extLst>
          </p:cNvPr>
          <p:cNvSpPr/>
          <p:nvPr/>
        </p:nvSpPr>
        <p:spPr>
          <a:xfrm>
            <a:off x="8443897" y="5867748"/>
            <a:ext cx="1348520" cy="32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rsyslog</a:t>
            </a:r>
            <a:endParaRPr kumimoji="1" lang="ja-JP" altLang="en-US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20075E0-A2E2-6FF2-83BF-AF361F1EA16E}"/>
              </a:ext>
            </a:extLst>
          </p:cNvPr>
          <p:cNvCxnSpPr>
            <a:cxnSpLocks/>
            <a:stCxn id="50" idx="2"/>
            <a:endCxn id="48" idx="0"/>
          </p:cNvCxnSpPr>
          <p:nvPr/>
        </p:nvCxnSpPr>
        <p:spPr>
          <a:xfrm>
            <a:off x="9118157" y="5741259"/>
            <a:ext cx="0" cy="126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99602012-E00B-81C2-E4E9-E5562B2AE00E}"/>
              </a:ext>
            </a:extLst>
          </p:cNvPr>
          <p:cNvSpPr/>
          <p:nvPr/>
        </p:nvSpPr>
        <p:spPr>
          <a:xfrm>
            <a:off x="8443897" y="5293147"/>
            <a:ext cx="1348520" cy="44811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err="1"/>
              <a:t>r</a:t>
            </a:r>
            <a:r>
              <a:rPr kumimoji="1" lang="en-US" altLang="ja-JP" sz="1600" dirty="0" err="1"/>
              <a:t>cl_logging_</a:t>
            </a:r>
            <a:r>
              <a:rPr lang="en-US" altLang="ja-JP" sz="1600" dirty="0" err="1"/>
              <a:t>syslog</a:t>
            </a:r>
            <a:endParaRPr kumimoji="1" lang="ja-JP" altLang="en-US" sz="1600" dirty="0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FAAF80C-9AE0-CF86-A54C-520CA389658C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9118157" y="5046701"/>
            <a:ext cx="0" cy="24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95B6FA28-6A30-B583-7C67-0E51FF651396}"/>
              </a:ext>
            </a:extLst>
          </p:cNvPr>
          <p:cNvSpPr/>
          <p:nvPr/>
        </p:nvSpPr>
        <p:spPr>
          <a:xfrm>
            <a:off x="5401056" y="4509607"/>
            <a:ext cx="1000664" cy="7835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0254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307D7-EFF3-5082-20C9-6758041A8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869" y="2112264"/>
            <a:ext cx="8046339" cy="2633472"/>
          </a:xfrm>
        </p:spPr>
        <p:txBody>
          <a:bodyPr/>
          <a:lstStyle/>
          <a:p>
            <a:r>
              <a:rPr kumimoji="1" lang="en-US" altLang="ja-JP" dirty="0"/>
              <a:t>Issues and PRs always welcome </a:t>
            </a:r>
            <a:r>
              <a:rPr kumimoji="1" lang="ja-JP" altLang="en-US" dirty="0"/>
              <a:t>🚀</a:t>
            </a:r>
          </a:p>
          <a:p>
            <a:r>
              <a:rPr kumimoji="1" lang="en-US" altLang="ja-JP" dirty="0"/>
              <a:t>source code, documentation, presentation slides, everything is here.</a:t>
            </a:r>
          </a:p>
          <a:p>
            <a:endParaRPr kumimoji="1" lang="en-US" altLang="ja-JP" dirty="0"/>
          </a:p>
          <a:p>
            <a:r>
              <a:rPr kumimoji="1" lang="en-US" altLang="ja-JP" dirty="0">
                <a:hlinkClick r:id="rId2"/>
              </a:rPr>
              <a:t>https://github.com/fujitatomoya/rcl_logging_syslog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8A5A4F-2B0F-8A6B-1C34-AAA4A5A80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19</a:t>
            </a:fld>
            <a:endParaRPr lang="ja-JP" alt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5267A49-885B-4E02-DC2E-B1964FF27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1859375"/>
            <a:ext cx="2689860" cy="268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22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104C-D4A0-251C-75AC-12C1058D5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Who am I ?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65634-DDA8-6F2A-A8AF-B135374F9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413" y="1089026"/>
            <a:ext cx="10801350" cy="514826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Tomoya Fujita </a:t>
            </a:r>
            <a:r>
              <a:rPr kumimoji="1" lang="en-US" altLang="ja-JP" dirty="0" err="1">
                <a:hlinkClick r:id="rId4"/>
              </a:rPr>
              <a:t>fujitatomoya@github</a:t>
            </a:r>
            <a:endParaRPr kumimoji="1" lang="en-US" altLang="ja-JP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1800" dirty="0">
                <a:hlinkClick r:id="rId5"/>
              </a:rPr>
              <a:t>ROS Project Management Committee</a:t>
            </a:r>
            <a:endParaRPr kumimoji="1" lang="en-US" altLang="ja-JP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1800" dirty="0"/>
              <a:t>ROS 2 core maintainer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1800" dirty="0" err="1">
                <a:hlinkClick r:id="rId6"/>
              </a:rPr>
              <a:t>OpenRobotics</a:t>
            </a:r>
            <a:r>
              <a:rPr kumimoji="1" lang="en-US" altLang="ja-JP" sz="1800" dirty="0">
                <a:hlinkClick r:id="rId6"/>
              </a:rPr>
              <a:t> Google Summer of Code Mentor</a:t>
            </a:r>
            <a:endParaRPr kumimoji="1" lang="en-US" altLang="ja-JP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s-ES" altLang="ja-JP" sz="1800" dirty="0"/>
              <a:t>ROSCon PC</a:t>
            </a:r>
            <a:r>
              <a:rPr kumimoji="1" lang="ja-JP" altLang="es-ES" sz="1800" dirty="0"/>
              <a:t>／</a:t>
            </a:r>
            <a:r>
              <a:rPr kumimoji="1" lang="es-ES" altLang="ja-JP" sz="1800" dirty="0"/>
              <a:t>OC</a:t>
            </a:r>
            <a:r>
              <a:rPr kumimoji="1" lang="ja-JP" altLang="es-ES" sz="1800" dirty="0"/>
              <a:t>／</a:t>
            </a:r>
            <a:r>
              <a:rPr kumimoji="1" lang="es-ES" altLang="ja-JP" sz="1800" dirty="0"/>
              <a:t>EC etc...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1800" dirty="0">
                <a:hlinkClick r:id="rId7"/>
              </a:rPr>
              <a:t>IEEE Robotics &amp; Automation Practice Editorial Board</a:t>
            </a:r>
            <a:endParaRPr kumimoji="1" lang="en-US" altLang="ja-JP" sz="1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1800" dirty="0"/>
              <a:t>ROSCon 2024 Odense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en-US" altLang="ja-JP" sz="1600" dirty="0">
                <a:hlinkClick r:id="rId8"/>
              </a:rPr>
              <a:t>ros2ai : next-gen ROS 2 CLI empowered by OpenAI and </a:t>
            </a:r>
            <a:r>
              <a:rPr kumimoji="1" lang="en-US" altLang="ja-JP" sz="1600" dirty="0" err="1">
                <a:hlinkClick r:id="rId8"/>
              </a:rPr>
              <a:t>Ollama</a:t>
            </a:r>
            <a:endParaRPr kumimoji="1" lang="en-US" altLang="ja-JP" sz="16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altLang="ja-JP" sz="16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kumimoji="1" lang="en-US" altLang="ja-JP" sz="1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1800" dirty="0" err="1"/>
              <a:t>KubeCon</a:t>
            </a:r>
            <a:r>
              <a:rPr lang="en-US" altLang="ja-JP" sz="1800" dirty="0"/>
              <a:t> 2024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en-US" altLang="ja-JP" sz="1600" dirty="0">
                <a:hlinkClick r:id="rId9"/>
              </a:rPr>
              <a:t>Applying Cilium at Edge with </a:t>
            </a:r>
            <a:r>
              <a:rPr kumimoji="1" lang="en-US" altLang="ja-JP" sz="1600" dirty="0" err="1">
                <a:hlinkClick r:id="rId9"/>
              </a:rPr>
              <a:t>KubeEdge</a:t>
            </a:r>
            <a:endParaRPr kumimoji="1" lang="en-US" altLang="ja-JP" sz="16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1800" dirty="0"/>
              <a:t>CNCF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en-US" altLang="ja-JP" sz="1600" dirty="0">
                <a:hlinkClick r:id="rId10"/>
              </a:rPr>
              <a:t>Edge Native Applications Principles Whitepaper</a:t>
            </a:r>
            <a:endParaRPr kumimoji="1" lang="en-US" altLang="ja-JP" sz="16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kumimoji="1" lang="en-US" altLang="ja-JP" sz="1600" dirty="0">
                <a:hlinkClick r:id="rId11"/>
              </a:rPr>
              <a:t>Edge Native Application Design Behaviors Whitepaper</a:t>
            </a:r>
            <a:endParaRPr kumimoji="1" lang="en-US" altLang="ja-JP" sz="1600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kumimoji="1" lang="ja-JP" alt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C0DB0-15BD-5346-90EF-765C1A52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6" name="Picture 5" descr="A person standing at a podium with a microphone&#10;&#10;AI-generated content may be incorrect.">
            <a:extLst>
              <a:ext uri="{FF2B5EF4-FFF2-40B4-BE49-F238E27FC236}">
                <a16:creationId xmlns:a16="http://schemas.microsoft.com/office/drawing/2014/main" id="{AB91058E-5D73-406E-309D-350AED530B9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310" y="908048"/>
            <a:ext cx="1845700" cy="176460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3F7D8B9-6E5D-A052-B8BC-00056EAB2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0799" y="762410"/>
            <a:ext cx="2055876" cy="205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377202870-6b6d8038-6d5a-4aaf-aace-bb9af4995145">
            <a:hlinkClick r:id="" action="ppaction://media"/>
            <a:extLst>
              <a:ext uri="{FF2B5EF4-FFF2-40B4-BE49-F238E27FC236}">
                <a16:creationId xmlns:a16="http://schemas.microsoft.com/office/drawing/2014/main" id="{C716490F-1C9B-0A1E-DE2D-82F3C6885D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922028" y="3727475"/>
            <a:ext cx="5106807" cy="280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8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DDF80-167B-D579-C022-895D1FEF6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ROS 2 Logging Subsystem Overview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E214B-AE4C-3F9E-E9E3-3042B8A2F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E20481-3578-0231-D02A-C1814BE1B0AE}"/>
              </a:ext>
            </a:extLst>
          </p:cNvPr>
          <p:cNvSpPr txBox="1">
            <a:spLocks/>
          </p:cNvSpPr>
          <p:nvPr/>
        </p:nvSpPr>
        <p:spPr>
          <a:xfrm>
            <a:off x="695325" y="1089026"/>
            <a:ext cx="5742051" cy="5148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kumimoji="1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kumimoji="1"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kumimoji="1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ROS 2 provides a flexible and configurable logging subsystem.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Supports multiple logging backends.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 err="1">
                <a:solidFill>
                  <a:schemeClr val="accent1"/>
                </a:solidFill>
              </a:rPr>
              <a:t>stdout</a:t>
            </a:r>
            <a:r>
              <a:rPr lang="en-US" altLang="ja-JP" sz="2000" dirty="0"/>
              <a:t>: Logs are printed to the standard output (default ON to console)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 err="1">
                <a:solidFill>
                  <a:schemeClr val="accent1"/>
                </a:solidFill>
              </a:rPr>
              <a:t>rosout</a:t>
            </a:r>
            <a:r>
              <a:rPr lang="en-US" altLang="ja-JP" sz="2000" dirty="0"/>
              <a:t>: Logs are published to the </a:t>
            </a:r>
            <a:r>
              <a:rPr lang="en-US" altLang="ja-JP" sz="2000" dirty="0">
                <a:solidFill>
                  <a:schemeClr val="accent1"/>
                </a:solidFill>
              </a:rPr>
              <a:t>/</a:t>
            </a:r>
            <a:r>
              <a:rPr lang="en-US" altLang="ja-JP" sz="2000" dirty="0" err="1">
                <a:solidFill>
                  <a:schemeClr val="accent1"/>
                </a:solidFill>
              </a:rPr>
              <a:t>rosout</a:t>
            </a:r>
            <a:r>
              <a:rPr lang="en-US" altLang="ja-JP" sz="2000" dirty="0">
                <a:solidFill>
                  <a:schemeClr val="accent1"/>
                </a:solidFill>
              </a:rPr>
              <a:t> </a:t>
            </a:r>
            <a:r>
              <a:rPr lang="en-US" altLang="ja-JP" sz="2000" dirty="0"/>
              <a:t>topic (default 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solidFill>
                  <a:schemeClr val="accent1"/>
                </a:solidFill>
              </a:rPr>
              <a:t>external</a:t>
            </a:r>
            <a:r>
              <a:rPr lang="en-US" altLang="ja-JP" sz="2000" dirty="0"/>
              <a:t>: Default </a:t>
            </a:r>
            <a:r>
              <a:rPr lang="en-US" altLang="ja-JP" sz="2000" dirty="0" err="1">
                <a:solidFill>
                  <a:schemeClr val="accent1"/>
                </a:solidFill>
              </a:rPr>
              <a:t>spdlog</a:t>
            </a:r>
            <a:r>
              <a:rPr lang="en-US" altLang="ja-JP" sz="2000" dirty="0"/>
              <a:t>, or your own implementation.</a:t>
            </a:r>
            <a:endParaRPr lang="ja-JP" alt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B59E4E-A9C1-1579-EB3F-EAFDF392BDAE}"/>
              </a:ext>
            </a:extLst>
          </p:cNvPr>
          <p:cNvSpPr/>
          <p:nvPr/>
        </p:nvSpPr>
        <p:spPr>
          <a:xfrm>
            <a:off x="6736080" y="1375155"/>
            <a:ext cx="2109216" cy="3714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2 app(</a:t>
            </a:r>
            <a:r>
              <a:rPr kumimoji="1" lang="en-US" altLang="ja-JP" dirty="0" err="1"/>
              <a:t>cpp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1EF2C1-5D01-AD62-3D61-97E2EA50C717}"/>
              </a:ext>
            </a:extLst>
          </p:cNvPr>
          <p:cNvSpPr/>
          <p:nvPr/>
        </p:nvSpPr>
        <p:spPr>
          <a:xfrm>
            <a:off x="6736080" y="2024823"/>
            <a:ext cx="2109216" cy="3714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rclcpp</a:t>
            </a:r>
            <a:endParaRPr kumimoji="1" lang="ja-JP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E21751-7C5C-F180-2A25-C2315D75ED07}"/>
              </a:ext>
            </a:extLst>
          </p:cNvPr>
          <p:cNvSpPr/>
          <p:nvPr/>
        </p:nvSpPr>
        <p:spPr>
          <a:xfrm>
            <a:off x="9107424" y="2024823"/>
            <a:ext cx="2450592" cy="3714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rclpy</a:t>
            </a:r>
            <a:endParaRPr kumimoji="1" lang="ja-JP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43AB75-F7D5-1FC3-B7B3-89E6FA156F6E}"/>
              </a:ext>
            </a:extLst>
          </p:cNvPr>
          <p:cNvSpPr/>
          <p:nvPr/>
        </p:nvSpPr>
        <p:spPr>
          <a:xfrm>
            <a:off x="6736080" y="2680079"/>
            <a:ext cx="4821936" cy="3714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</a:t>
            </a:r>
            <a:r>
              <a:rPr kumimoji="1" lang="en-US" altLang="ja-JP" dirty="0" err="1"/>
              <a:t>cutils</a:t>
            </a:r>
            <a:r>
              <a:rPr kumimoji="1" lang="en-US" altLang="ja-JP" dirty="0"/>
              <a:t> (log level hash map)</a:t>
            </a:r>
            <a:endParaRPr kumimoji="1" lang="ja-JP" alt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CE066B-45EA-C5B1-90FC-7AA989433E1A}"/>
              </a:ext>
            </a:extLst>
          </p:cNvPr>
          <p:cNvSpPr/>
          <p:nvPr/>
        </p:nvSpPr>
        <p:spPr>
          <a:xfrm>
            <a:off x="9107424" y="1375154"/>
            <a:ext cx="2450592" cy="3714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ROS 2 app(python)</a:t>
            </a:r>
            <a:endParaRPr kumimoji="1" lang="ja-JP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ED2D57-176E-C249-C9C2-2FD0322F132C}"/>
              </a:ext>
            </a:extLst>
          </p:cNvPr>
          <p:cNvSpPr/>
          <p:nvPr/>
        </p:nvSpPr>
        <p:spPr>
          <a:xfrm>
            <a:off x="6736080" y="3329747"/>
            <a:ext cx="4821936" cy="12531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rcl</a:t>
            </a:r>
            <a:endParaRPr lang="en-US" altLang="ja-JP" dirty="0"/>
          </a:p>
          <a:p>
            <a:pPr algn="ctr"/>
            <a:endParaRPr kumimoji="1" lang="en-US" altLang="ja-JP" dirty="0"/>
          </a:p>
          <a:p>
            <a:pPr algn="ctr"/>
            <a:endParaRPr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2E41C1-B5FB-C9AC-B8DE-0A4978F9DAC9}"/>
              </a:ext>
            </a:extLst>
          </p:cNvPr>
          <p:cNvSpPr/>
          <p:nvPr/>
        </p:nvSpPr>
        <p:spPr>
          <a:xfrm>
            <a:off x="8107680" y="3823457"/>
            <a:ext cx="2438400" cy="2730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</a:t>
            </a:r>
            <a:r>
              <a:rPr kumimoji="1" lang="en-US" altLang="ja-JP" dirty="0" err="1"/>
              <a:t>cl_logging_interface</a:t>
            </a:r>
            <a:endParaRPr kumimoji="1" lang="ja-JP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CEF2D8-DF30-E30B-3C99-8A191DB79ACE}"/>
              </a:ext>
            </a:extLst>
          </p:cNvPr>
          <p:cNvSpPr/>
          <p:nvPr/>
        </p:nvSpPr>
        <p:spPr>
          <a:xfrm>
            <a:off x="8107680" y="4203155"/>
            <a:ext cx="2438400" cy="27305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rcl_logging_spdlog</a:t>
            </a:r>
            <a:endParaRPr kumimoji="1" lang="ja-JP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D493C1-90FC-A2DA-674B-D46AFAE6E0F5}"/>
              </a:ext>
            </a:extLst>
          </p:cNvPr>
          <p:cNvSpPr/>
          <p:nvPr/>
        </p:nvSpPr>
        <p:spPr>
          <a:xfrm>
            <a:off x="6918960" y="3823457"/>
            <a:ext cx="944880" cy="6527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rosout</a:t>
            </a:r>
            <a:endParaRPr kumimoji="1" lang="ja-JP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64D76D-70E3-2D7D-694E-29A1161B3E14}"/>
              </a:ext>
            </a:extLst>
          </p:cNvPr>
          <p:cNvSpPr/>
          <p:nvPr/>
        </p:nvSpPr>
        <p:spPr>
          <a:xfrm>
            <a:off x="10490835" y="4861048"/>
            <a:ext cx="871728" cy="6527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/>
              <a:t>stdout</a:t>
            </a:r>
            <a:endParaRPr kumimoji="1" lang="ja-JP" alt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1B7CF5-BA00-CA02-DEF2-96E76C361A57}"/>
              </a:ext>
            </a:extLst>
          </p:cNvPr>
          <p:cNvSpPr/>
          <p:nvPr/>
        </p:nvSpPr>
        <p:spPr>
          <a:xfrm>
            <a:off x="8711184" y="4861047"/>
            <a:ext cx="969264" cy="6527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spdlog</a:t>
            </a:r>
            <a:endParaRPr kumimoji="1" lang="ja-JP" alt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A96A6AE-21DD-ABBB-7296-7578231C9FBC}"/>
              </a:ext>
            </a:extLst>
          </p:cNvPr>
          <p:cNvSpPr/>
          <p:nvPr/>
        </p:nvSpPr>
        <p:spPr>
          <a:xfrm>
            <a:off x="6906768" y="4861047"/>
            <a:ext cx="969264" cy="6527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rmw</a:t>
            </a:r>
            <a:endParaRPr kumimoji="1" lang="ja-JP" alt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D37C00D-40EF-D9AA-96D2-B966C1EB0E68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7790688" y="1746630"/>
            <a:ext cx="0" cy="278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80FAD71-87FF-5356-174D-9C9FFE77D853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7790688" y="2396298"/>
            <a:ext cx="0" cy="278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A73CC26-AF5E-C9AF-375C-02BDA6946AD3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7391400" y="3051554"/>
            <a:ext cx="0" cy="771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9B9F665-F186-64C2-F5E3-7340C47B443E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326879" y="3051554"/>
            <a:ext cx="1" cy="771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B57D240-17C5-81DE-C2B3-34F233530131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10899647" y="3051554"/>
            <a:ext cx="27052" cy="1809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4D81DD9-745F-0FA6-70E3-7F7CEE9EE0A5}"/>
              </a:ext>
            </a:extLst>
          </p:cNvPr>
          <p:cNvCxnSpPr>
            <a:cxnSpLocks/>
            <a:stCxn id="10" idx="2"/>
            <a:endCxn id="8" idx="0"/>
          </p:cNvCxnSpPr>
          <p:nvPr/>
        </p:nvCxnSpPr>
        <p:spPr>
          <a:xfrm>
            <a:off x="10332720" y="1746629"/>
            <a:ext cx="0" cy="278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45CDF04-9376-ACD2-8469-BB4A96138ED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332720" y="2396298"/>
            <a:ext cx="0" cy="278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6AE8B85-E612-166B-1D48-C51A7250CCE5}"/>
              </a:ext>
            </a:extLst>
          </p:cNvPr>
          <p:cNvCxnSpPr>
            <a:cxnSpLocks/>
            <a:endCxn id="16" idx="0"/>
          </p:cNvCxnSpPr>
          <p:nvPr/>
        </p:nvCxnSpPr>
        <p:spPr>
          <a:xfrm flipH="1">
            <a:off x="9195816" y="4476208"/>
            <a:ext cx="1" cy="384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F5C4DE7-AB8F-34C5-07B2-E522A791DBFB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7391400" y="4476208"/>
            <a:ext cx="0" cy="384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37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49557-F816-28DF-19FF-AAA4C86A2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FD12-CA14-17B8-AC00-E7038BBE4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Enabling and Disabling Logging Backends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CEBD2-B8CA-CFA9-6901-A9C418F6E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Node option in the program (</a:t>
            </a:r>
            <a:r>
              <a:rPr kumimoji="1" lang="en-US" altLang="ja-JP" dirty="0" err="1"/>
              <a:t>e.g</a:t>
            </a:r>
            <a:r>
              <a:rPr kumimoji="1" lang="en-US" altLang="ja-JP" dirty="0"/>
              <a:t> </a:t>
            </a:r>
            <a:r>
              <a:rPr kumimoji="1" lang="en-US" altLang="ja-JP" dirty="0" err="1">
                <a:solidFill>
                  <a:schemeClr val="accent1"/>
                </a:solidFill>
              </a:rPr>
              <a:t>rclcpp</a:t>
            </a:r>
            <a:r>
              <a:rPr kumimoji="1" lang="en-US" altLang="ja-JP" dirty="0">
                <a:solidFill>
                  <a:schemeClr val="accent1"/>
                </a:solidFill>
              </a:rPr>
              <a:t>::</a:t>
            </a:r>
            <a:r>
              <a:rPr kumimoji="1" lang="en-US" altLang="ja-JP" dirty="0" err="1">
                <a:solidFill>
                  <a:schemeClr val="accent1"/>
                </a:solidFill>
              </a:rPr>
              <a:t>NodeOptions</a:t>
            </a:r>
            <a:r>
              <a:rPr kumimoji="1" lang="en-US" altLang="ja-JP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Be advised that </a:t>
            </a:r>
            <a:r>
              <a:rPr kumimoji="1" lang="en-US" altLang="ja-JP" dirty="0" err="1">
                <a:solidFill>
                  <a:schemeClr val="accent1"/>
                </a:solidFill>
              </a:rPr>
              <a:t>NodeOption</a:t>
            </a:r>
            <a:r>
              <a:rPr kumimoji="1" lang="en-US" altLang="ja-JP" dirty="0"/>
              <a:t> only support </a:t>
            </a:r>
            <a:r>
              <a:rPr kumimoji="1" lang="en-US" altLang="ja-JP" dirty="0" err="1">
                <a:solidFill>
                  <a:schemeClr val="accent1"/>
                </a:solidFill>
              </a:rPr>
              <a:t>rosout</a:t>
            </a:r>
            <a:endParaRPr kumimoji="1" lang="en-US" altLang="ja-JP" dirty="0">
              <a:solidFill>
                <a:schemeClr val="accent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dirty="0" err="1">
                <a:solidFill>
                  <a:schemeClr val="accent1"/>
                </a:solidFill>
              </a:rPr>
              <a:t>rclpy</a:t>
            </a:r>
            <a:r>
              <a:rPr lang="en-US" altLang="ja-JP" dirty="0"/>
              <a:t> also supports the option to disable </a:t>
            </a:r>
            <a:r>
              <a:rPr lang="en-US" altLang="ja-JP" dirty="0" err="1">
                <a:solidFill>
                  <a:schemeClr val="accent1"/>
                </a:solidFill>
              </a:rPr>
              <a:t>rosout</a:t>
            </a:r>
            <a:r>
              <a:rPr lang="en-US" altLang="ja-JP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Global ROS arguments via CLI. (can be overridden by </a:t>
            </a:r>
            <a:r>
              <a:rPr kumimoji="1" lang="en-US" altLang="ja-JP" dirty="0" err="1">
                <a:solidFill>
                  <a:schemeClr val="accent1"/>
                </a:solidFill>
              </a:rPr>
              <a:t>NodeOptions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B9072-934D-AFA1-996D-983BF3352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2DC122-6BD1-559E-A9C0-9CE29F3D361C}"/>
              </a:ext>
            </a:extLst>
          </p:cNvPr>
          <p:cNvSpPr/>
          <p:nvPr/>
        </p:nvSpPr>
        <p:spPr>
          <a:xfrm>
            <a:off x="1146237" y="3052047"/>
            <a:ext cx="9899523" cy="308457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/>
              <a:t># Disabling </a:t>
            </a:r>
            <a:r>
              <a:rPr lang="en-US" altLang="ja-JP" dirty="0" err="1"/>
              <a:t>rosout</a:t>
            </a:r>
            <a:r>
              <a:rPr lang="en-US" altLang="ja-JP" dirty="0"/>
              <a:t> log publisher</a:t>
            </a:r>
          </a:p>
          <a:p>
            <a:r>
              <a:rPr lang="en-US" altLang="ja-JP" dirty="0"/>
              <a:t>$ ros2 run </a:t>
            </a:r>
            <a:r>
              <a:rPr lang="en-US" altLang="ja-JP" dirty="0" err="1"/>
              <a:t>foo_pkg</a:t>
            </a:r>
            <a:r>
              <a:rPr lang="en-US" altLang="ja-JP" dirty="0"/>
              <a:t> </a:t>
            </a:r>
            <a:r>
              <a:rPr lang="en-US" altLang="ja-JP" dirty="0" err="1"/>
              <a:t>bar_exec</a:t>
            </a:r>
            <a:r>
              <a:rPr lang="en-US" altLang="ja-JP" dirty="0"/>
              <a:t> --</a:t>
            </a:r>
            <a:r>
              <a:rPr lang="en-US" altLang="ja-JP" dirty="0" err="1"/>
              <a:t>ros-args</a:t>
            </a:r>
            <a:r>
              <a:rPr lang="en-US" altLang="ja-JP" dirty="0"/>
              <a:t> --disable-</a:t>
            </a:r>
            <a:r>
              <a:rPr lang="en-US" altLang="ja-JP" dirty="0" err="1"/>
              <a:t>rosout</a:t>
            </a:r>
            <a:r>
              <a:rPr lang="en-US" altLang="ja-JP" dirty="0"/>
              <a:t>-logs</a:t>
            </a:r>
          </a:p>
          <a:p>
            <a:endParaRPr lang="en-US" altLang="ja-JP" dirty="0"/>
          </a:p>
          <a:p>
            <a:r>
              <a:rPr lang="en-US" altLang="ja-JP" dirty="0"/>
              <a:t># Disabling console output</a:t>
            </a:r>
          </a:p>
          <a:p>
            <a:r>
              <a:rPr lang="en-US" altLang="ja-JP" dirty="0"/>
              <a:t>$ ros2 run </a:t>
            </a:r>
            <a:r>
              <a:rPr lang="en-US" altLang="ja-JP" dirty="0" err="1"/>
              <a:t>foo_pkg</a:t>
            </a:r>
            <a:r>
              <a:rPr lang="en-US" altLang="ja-JP" dirty="0"/>
              <a:t> </a:t>
            </a:r>
            <a:r>
              <a:rPr lang="en-US" altLang="ja-JP" dirty="0" err="1"/>
              <a:t>bar_exec</a:t>
            </a:r>
            <a:r>
              <a:rPr lang="en-US" altLang="ja-JP" dirty="0"/>
              <a:t> --</a:t>
            </a:r>
            <a:r>
              <a:rPr lang="en-US" altLang="ja-JP" dirty="0" err="1"/>
              <a:t>ros-args</a:t>
            </a:r>
            <a:r>
              <a:rPr lang="en-US" altLang="ja-JP" dirty="0"/>
              <a:t> --disable-</a:t>
            </a:r>
            <a:r>
              <a:rPr lang="en-US" altLang="ja-JP" dirty="0" err="1"/>
              <a:t>stdout</a:t>
            </a:r>
            <a:r>
              <a:rPr lang="en-US" altLang="ja-JP" dirty="0"/>
              <a:t>-logs</a:t>
            </a:r>
          </a:p>
          <a:p>
            <a:endParaRPr lang="en-US" altLang="ja-JP" dirty="0"/>
          </a:p>
          <a:p>
            <a:r>
              <a:rPr lang="en-US" altLang="ja-JP" dirty="0"/>
              <a:t># Disable any external loggers</a:t>
            </a:r>
          </a:p>
          <a:p>
            <a:r>
              <a:rPr lang="en-US" altLang="ja-JP" dirty="0"/>
              <a:t>$ ros2 run </a:t>
            </a:r>
            <a:r>
              <a:rPr lang="en-US" altLang="ja-JP" dirty="0" err="1"/>
              <a:t>foo_pkg</a:t>
            </a:r>
            <a:r>
              <a:rPr lang="en-US" altLang="ja-JP" dirty="0"/>
              <a:t> </a:t>
            </a:r>
            <a:r>
              <a:rPr lang="en-US" altLang="ja-JP" dirty="0" err="1"/>
              <a:t>bar_exec</a:t>
            </a:r>
            <a:r>
              <a:rPr lang="en-US" altLang="ja-JP" dirty="0"/>
              <a:t> --</a:t>
            </a:r>
            <a:r>
              <a:rPr lang="en-US" altLang="ja-JP" dirty="0" err="1"/>
              <a:t>ros-args</a:t>
            </a:r>
            <a:r>
              <a:rPr lang="en-US" altLang="ja-JP" dirty="0"/>
              <a:t> --disable-external-lib-logs</a:t>
            </a:r>
          </a:p>
        </p:txBody>
      </p:sp>
    </p:spTree>
    <p:extLst>
      <p:ext uri="{BB962C8B-B14F-4D97-AF65-F5344CB8AC3E}">
        <p14:creationId xmlns:p14="http://schemas.microsoft.com/office/powerpoint/2010/main" val="3412892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89743-4682-B608-F990-CBA1D4B55E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DC9FC-BB1C-7FF4-2C01-7F0E9750F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Logging Severity Level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A48ED-AF79-EF56-8537-4D977D6EE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>
                <a:solidFill>
                  <a:schemeClr val="accent1"/>
                </a:solidFill>
              </a:rPr>
              <a:t>DEBUG</a:t>
            </a:r>
            <a:r>
              <a:rPr kumimoji="1" lang="en-US" altLang="ja-JP" dirty="0"/>
              <a:t>, </a:t>
            </a:r>
            <a:r>
              <a:rPr kumimoji="1" lang="en-US" altLang="ja-JP" dirty="0">
                <a:solidFill>
                  <a:schemeClr val="accent1"/>
                </a:solidFill>
              </a:rPr>
              <a:t>INFO</a:t>
            </a:r>
            <a:r>
              <a:rPr kumimoji="1" lang="en-US" altLang="ja-JP" dirty="0"/>
              <a:t>, </a:t>
            </a:r>
            <a:r>
              <a:rPr kumimoji="1" lang="en-US" altLang="ja-JP" dirty="0">
                <a:solidFill>
                  <a:schemeClr val="accent1"/>
                </a:solidFill>
              </a:rPr>
              <a:t>WARN</a:t>
            </a:r>
            <a:r>
              <a:rPr kumimoji="1" lang="en-US" altLang="ja-JP" dirty="0"/>
              <a:t>, </a:t>
            </a:r>
            <a:r>
              <a:rPr kumimoji="1" lang="en-US" altLang="ja-JP" dirty="0">
                <a:solidFill>
                  <a:schemeClr val="accent1"/>
                </a:solidFill>
              </a:rPr>
              <a:t>ERROR</a:t>
            </a:r>
            <a:r>
              <a:rPr kumimoji="1" lang="en-US" altLang="ja-JP" dirty="0"/>
              <a:t> and </a:t>
            </a:r>
            <a:r>
              <a:rPr kumimoji="1" lang="en-US" altLang="ja-JP" dirty="0">
                <a:solidFill>
                  <a:schemeClr val="accent1"/>
                </a:solidFill>
              </a:rPr>
              <a:t>FATAL</a:t>
            </a:r>
            <a:r>
              <a:rPr kumimoji="1" lang="en-US" altLang="ja-JP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A logger will only process log messages with severity at or higher than a specified level chosen for the logger.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Logger names represent a hierarchy.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/>
              <a:t>If the level of a logger named </a:t>
            </a:r>
            <a:r>
              <a:rPr kumimoji="1" lang="en-US" altLang="ja-JP" sz="2000" dirty="0">
                <a:solidFill>
                  <a:srgbClr val="FF0000"/>
                </a:solidFill>
              </a:rPr>
              <a:t>abc.def </a:t>
            </a:r>
            <a:r>
              <a:rPr kumimoji="1" lang="en-US" altLang="ja-JP" sz="2000" dirty="0"/>
              <a:t>is unset, it will defer to the level of its parent named </a:t>
            </a:r>
            <a:r>
              <a:rPr kumimoji="1" lang="en-US" altLang="ja-JP" sz="2000" dirty="0" err="1">
                <a:solidFill>
                  <a:srgbClr val="FF0000"/>
                </a:solidFill>
              </a:rPr>
              <a:t>abc</a:t>
            </a:r>
            <a:r>
              <a:rPr kumimoji="1" lang="en-US" altLang="ja-JP" sz="2000" dirty="0"/>
              <a:t>, and if that level is also unset, the global default logger level will be used. When the level of logger </a:t>
            </a:r>
            <a:r>
              <a:rPr kumimoji="1" lang="en-US" altLang="ja-JP" sz="2000" dirty="0" err="1"/>
              <a:t>abc</a:t>
            </a:r>
            <a:r>
              <a:rPr kumimoji="1" lang="en-US" altLang="ja-JP" sz="2000" dirty="0"/>
              <a:t> is changed, all of its descendants (e.g. </a:t>
            </a:r>
            <a:r>
              <a:rPr kumimoji="1" lang="en-US" altLang="ja-JP" sz="2000" dirty="0">
                <a:solidFill>
                  <a:srgbClr val="FF0000"/>
                </a:solidFill>
              </a:rPr>
              <a:t>abc.def</a:t>
            </a:r>
            <a:r>
              <a:rPr kumimoji="1" lang="en-US" altLang="ja-JP" sz="2000" dirty="0"/>
              <a:t>, </a:t>
            </a:r>
            <a:r>
              <a:rPr kumimoji="1" lang="en-US" altLang="ja-JP" sz="2000" dirty="0" err="1">
                <a:solidFill>
                  <a:srgbClr val="FF0000"/>
                </a:solidFill>
              </a:rPr>
              <a:t>abc.ghi.jkl</a:t>
            </a:r>
            <a:r>
              <a:rPr kumimoji="1" lang="en-US" altLang="ja-JP" sz="2000" dirty="0"/>
              <a:t>) will have their level impacted unless their level has been explicitly set.</a:t>
            </a:r>
            <a:endParaRPr kumimoji="1" lang="ja-JP" alt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C73B0-BE17-514E-0BA9-F24941E88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7984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6F8B2-8C32-0207-FFC9-40D439D87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Set Logging Level via ros2run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3B98E-228E-8E53-E6AC-F77E27293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1BC27-31D3-5BA2-B3D1-277BA25D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15F0A0-FF78-529E-146D-8F1228C222E5}"/>
              </a:ext>
            </a:extLst>
          </p:cNvPr>
          <p:cNvSpPr/>
          <p:nvPr/>
        </p:nvSpPr>
        <p:spPr>
          <a:xfrm>
            <a:off x="1146237" y="1099438"/>
            <a:ext cx="9899523" cy="308457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/>
              <a:t># configures the default severity for any unset logger to the debug severity level</a:t>
            </a:r>
          </a:p>
          <a:p>
            <a:r>
              <a:rPr lang="en-US" altLang="ja-JP" dirty="0"/>
              <a:t>$ ros2 run </a:t>
            </a:r>
            <a:r>
              <a:rPr lang="en-US" altLang="ja-JP" dirty="0" err="1"/>
              <a:t>logging_demo</a:t>
            </a:r>
            <a:r>
              <a:rPr lang="en-US" altLang="ja-JP" dirty="0"/>
              <a:t> </a:t>
            </a:r>
            <a:r>
              <a:rPr lang="en-US" altLang="ja-JP" dirty="0" err="1"/>
              <a:t>logging_demo_main</a:t>
            </a:r>
            <a:r>
              <a:rPr lang="en-US" altLang="ja-JP" dirty="0"/>
              <a:t> --</a:t>
            </a:r>
            <a:r>
              <a:rPr lang="en-US" altLang="ja-JP" dirty="0" err="1"/>
              <a:t>ros-args</a:t>
            </a:r>
            <a:r>
              <a:rPr lang="en-US" altLang="ja-JP" dirty="0"/>
              <a:t> --log-level debug</a:t>
            </a:r>
          </a:p>
          <a:p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# configures the severity for specific logger (node)</a:t>
            </a:r>
          </a:p>
          <a:p>
            <a:r>
              <a:rPr lang="en-US" altLang="ja-JP" dirty="0"/>
              <a:t>$ ros2 run </a:t>
            </a:r>
            <a:r>
              <a:rPr lang="en-US" altLang="ja-JP" dirty="0" err="1"/>
              <a:t>logging_demo</a:t>
            </a:r>
            <a:r>
              <a:rPr lang="en-US" altLang="ja-JP" dirty="0"/>
              <a:t> </a:t>
            </a:r>
            <a:r>
              <a:rPr lang="en-US" altLang="ja-JP" dirty="0" err="1"/>
              <a:t>logging_demo_main</a:t>
            </a:r>
            <a:r>
              <a:rPr lang="en-US" altLang="ja-JP" dirty="0"/>
              <a:t> --</a:t>
            </a:r>
            <a:r>
              <a:rPr lang="en-US" altLang="ja-JP" dirty="0" err="1"/>
              <a:t>ros-args</a:t>
            </a:r>
            <a:r>
              <a:rPr lang="en-US" altLang="ja-JP" dirty="0"/>
              <a:t> --log-level </a:t>
            </a:r>
            <a:r>
              <a:rPr lang="en-US" altLang="ja-JP" dirty="0" err="1"/>
              <a:t>logger_usage_demo</a:t>
            </a:r>
            <a:r>
              <a:rPr lang="en-US" altLang="ja-JP" dirty="0"/>
              <a:t>:=debug</a:t>
            </a:r>
          </a:p>
        </p:txBody>
      </p:sp>
    </p:spTree>
    <p:extLst>
      <p:ext uri="{BB962C8B-B14F-4D97-AF65-F5344CB8AC3E}">
        <p14:creationId xmlns:p14="http://schemas.microsoft.com/office/powerpoint/2010/main" val="2050896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77916-E144-1009-E7DC-370A66C83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7F20F-0430-B71D-172D-BB692878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Logging Level Configuration Service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FF0F0-0AA1-AE9D-DF88-A11C2E2F7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It allows user to set the logging level of node at runtime.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Use </a:t>
            </a:r>
            <a:r>
              <a:rPr lang="en-US" altLang="ja-JP" dirty="0" err="1">
                <a:solidFill>
                  <a:schemeClr val="accent1"/>
                </a:solidFill>
              </a:rPr>
              <a:t>rclcpp</a:t>
            </a:r>
            <a:r>
              <a:rPr lang="en-US" altLang="ja-JP" dirty="0">
                <a:solidFill>
                  <a:schemeClr val="accent1"/>
                </a:solidFill>
              </a:rPr>
              <a:t>::</a:t>
            </a:r>
            <a:r>
              <a:rPr lang="en-US" altLang="ja-JP" dirty="0" err="1">
                <a:solidFill>
                  <a:schemeClr val="accent1"/>
                </a:solidFill>
              </a:rPr>
              <a:t>NodeOptions</a:t>
            </a:r>
            <a:r>
              <a:rPr lang="en-US" altLang="ja-JP" dirty="0">
                <a:solidFill>
                  <a:schemeClr val="accent1"/>
                </a:solidFill>
              </a:rPr>
              <a:t>().</a:t>
            </a:r>
            <a:r>
              <a:rPr lang="en-US" altLang="ja-JP" dirty="0" err="1">
                <a:solidFill>
                  <a:schemeClr val="accent1"/>
                </a:solidFill>
              </a:rPr>
              <a:t>enable_logger_service</a:t>
            </a:r>
            <a:r>
              <a:rPr lang="en-US" altLang="ja-JP" dirty="0">
                <a:solidFill>
                  <a:schemeClr val="accent1"/>
                </a:solidFill>
              </a:rPr>
              <a:t>(true) </a:t>
            </a:r>
            <a:r>
              <a:rPr lang="en-US" altLang="ja-JP" dirty="0"/>
              <a:t>(default false)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See more details for </a:t>
            </a:r>
            <a:r>
              <a:rPr lang="en-US" altLang="ja-JP" dirty="0">
                <a:hlinkClick r:id="rId2"/>
              </a:rPr>
              <a:t>Logger level configuration: externally</a:t>
            </a:r>
            <a:endParaRPr lang="en-US" altLang="ja-JP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4A036-5660-F9EB-8156-8B62C42E3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284B7-9206-ECE7-7693-F7BD3C16C2A7}"/>
              </a:ext>
            </a:extLst>
          </p:cNvPr>
          <p:cNvSpPr/>
          <p:nvPr/>
        </p:nvSpPr>
        <p:spPr>
          <a:xfrm>
            <a:off x="1699269" y="2799987"/>
            <a:ext cx="5351907" cy="166027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/>
              <a:t>$ ros2 service list</a:t>
            </a:r>
          </a:p>
          <a:p>
            <a:r>
              <a:rPr lang="en-US" altLang="ja-JP" dirty="0"/>
              <a:t>...</a:t>
            </a:r>
          </a:p>
          <a:p>
            <a:r>
              <a:rPr lang="en-US" altLang="ja-JP" dirty="0"/>
              <a:t>/</a:t>
            </a:r>
            <a:r>
              <a:rPr lang="en-US" altLang="ja-JP" dirty="0" err="1"/>
              <a:t>NodeWithLoggerService</a:t>
            </a:r>
            <a:r>
              <a:rPr lang="en-US" altLang="ja-JP" dirty="0"/>
              <a:t>/</a:t>
            </a:r>
            <a:r>
              <a:rPr lang="en-US" altLang="ja-JP" dirty="0" err="1"/>
              <a:t>get_logger_levels</a:t>
            </a:r>
            <a:endParaRPr lang="en-US" altLang="ja-JP" dirty="0"/>
          </a:p>
          <a:p>
            <a:r>
              <a:rPr lang="en-US" altLang="ja-JP" dirty="0"/>
              <a:t>/</a:t>
            </a:r>
            <a:r>
              <a:rPr lang="en-US" altLang="ja-JP" dirty="0" err="1"/>
              <a:t>NodeWithLoggerService</a:t>
            </a:r>
            <a:r>
              <a:rPr lang="en-US" altLang="ja-JP" dirty="0"/>
              <a:t>/</a:t>
            </a:r>
            <a:r>
              <a:rPr lang="en-US" altLang="ja-JP" dirty="0" err="1"/>
              <a:t>set_logger_levels</a:t>
            </a:r>
            <a:endParaRPr lang="en-US" altLang="ja-JP" dirty="0"/>
          </a:p>
          <a:p>
            <a:r>
              <a:rPr lang="en-US" altLang="ja-JP" dirty="0"/>
              <a:t>...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88E132-C0D6-F2C9-EF58-E3A2872C7FFA}"/>
              </a:ext>
            </a:extLst>
          </p:cNvPr>
          <p:cNvSpPr/>
          <p:nvPr/>
        </p:nvSpPr>
        <p:spPr>
          <a:xfrm>
            <a:off x="8721250" y="2047193"/>
            <a:ext cx="1414272" cy="12283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ROS 2</a:t>
            </a:r>
          </a:p>
          <a:p>
            <a:pPr algn="ctr"/>
            <a:r>
              <a:rPr lang="en-US" altLang="ja-JP" dirty="0"/>
              <a:t>talker</a:t>
            </a:r>
            <a:endParaRPr kumimoji="1" lang="ja-JP" alt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E35A3CA-0A0C-CD91-A8A1-2E829E6637AF}"/>
              </a:ext>
            </a:extLst>
          </p:cNvPr>
          <p:cNvSpPr/>
          <p:nvPr/>
        </p:nvSpPr>
        <p:spPr>
          <a:xfrm>
            <a:off x="8989434" y="3980197"/>
            <a:ext cx="1395984" cy="12283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ROS 2</a:t>
            </a:r>
          </a:p>
          <a:p>
            <a:pPr algn="ctr"/>
            <a:r>
              <a:rPr lang="en-US" altLang="ja-JP" dirty="0"/>
              <a:t>listener</a:t>
            </a:r>
            <a:endParaRPr kumimoji="1" lang="ja-JP" altLang="en-US" dirty="0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90C340EA-8807-43FB-1A71-4ADBDC32E63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7051176" y="2227080"/>
            <a:ext cx="1877189" cy="1403042"/>
          </a:xfrm>
          <a:prstGeom prst="curvedConnector4">
            <a:avLst>
              <a:gd name="adj1" fmla="val 44483"/>
              <a:gd name="adj2" fmla="val 938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FDA3F045-D241-09E7-E36E-8A0BE26DFD1E}"/>
              </a:ext>
            </a:extLst>
          </p:cNvPr>
          <p:cNvCxnSpPr>
            <a:cxnSpLocks/>
            <a:stCxn id="7" idx="2"/>
            <a:endCxn id="6" idx="3"/>
          </p:cNvCxnSpPr>
          <p:nvPr/>
        </p:nvCxnSpPr>
        <p:spPr>
          <a:xfrm rot="10800000" flipV="1">
            <a:off x="7051176" y="2661364"/>
            <a:ext cx="1670074" cy="968757"/>
          </a:xfrm>
          <a:prstGeom prst="curvedConnector3">
            <a:avLst>
              <a:gd name="adj1" fmla="val 240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B0B99FF-344D-2AEA-E4F3-21E9D13366B8}"/>
              </a:ext>
            </a:extLst>
          </p:cNvPr>
          <p:cNvSpPr txBox="1"/>
          <p:nvPr/>
        </p:nvSpPr>
        <p:spPr>
          <a:xfrm>
            <a:off x="7320575" y="2347246"/>
            <a:ext cx="99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request</a:t>
            </a:r>
            <a:endParaRPr kumimoji="1" lang="ja-JP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CC1300-A48B-9E70-66A1-74AD42D3A216}"/>
              </a:ext>
            </a:extLst>
          </p:cNvPr>
          <p:cNvSpPr txBox="1"/>
          <p:nvPr/>
        </p:nvSpPr>
        <p:spPr>
          <a:xfrm>
            <a:off x="7878712" y="3166299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response</a:t>
            </a:r>
            <a:endParaRPr kumimoji="1" lang="ja-JP" altLang="en-US" dirty="0"/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DAADA39-2AA5-3175-E426-4434435B2834}"/>
              </a:ext>
            </a:extLst>
          </p:cNvPr>
          <p:cNvCxnSpPr>
            <a:cxnSpLocks/>
            <a:stCxn id="8" idx="2"/>
            <a:endCxn id="6" idx="3"/>
          </p:cNvCxnSpPr>
          <p:nvPr/>
        </p:nvCxnSpPr>
        <p:spPr>
          <a:xfrm rot="10800000">
            <a:off x="7051176" y="3630123"/>
            <a:ext cx="1938258" cy="964247"/>
          </a:xfrm>
          <a:prstGeom prst="curvedConnector3">
            <a:avLst>
              <a:gd name="adj1" fmla="val 525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2533BA86-0BA8-8DCD-7C59-3BDB1E375E32}"/>
              </a:ext>
            </a:extLst>
          </p:cNvPr>
          <p:cNvCxnSpPr>
            <a:cxnSpLocks/>
            <a:endCxn id="8" idx="3"/>
          </p:cNvCxnSpPr>
          <p:nvPr/>
        </p:nvCxnSpPr>
        <p:spPr>
          <a:xfrm>
            <a:off x="7127376" y="3638759"/>
            <a:ext cx="2066495" cy="1389895"/>
          </a:xfrm>
          <a:prstGeom prst="curvedConnector4">
            <a:avLst>
              <a:gd name="adj1" fmla="val 19940"/>
              <a:gd name="adj2" fmla="val 1164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B9FB6CA-7819-6029-DE25-C587D7F544A9}"/>
              </a:ext>
            </a:extLst>
          </p:cNvPr>
          <p:cNvSpPr txBox="1"/>
          <p:nvPr/>
        </p:nvSpPr>
        <p:spPr>
          <a:xfrm>
            <a:off x="7828347" y="4158168"/>
            <a:ext cx="116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response</a:t>
            </a:r>
            <a:endParaRPr kumimoji="1" lang="ja-JP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17978A-1F8C-04FB-B17D-138503FBE4FE}"/>
              </a:ext>
            </a:extLst>
          </p:cNvPr>
          <p:cNvSpPr txBox="1"/>
          <p:nvPr/>
        </p:nvSpPr>
        <p:spPr>
          <a:xfrm>
            <a:off x="7382101" y="4866030"/>
            <a:ext cx="993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request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225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BA603-352B-24A7-9C3A-CFE5FAD4D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else can we do?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85AFC-177F-CF73-E4CA-75ED41B79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Change console </a:t>
            </a:r>
            <a:r>
              <a:rPr kumimoji="1" lang="en-US" altLang="ja-JP" dirty="0">
                <a:hlinkClick r:id="rId2"/>
              </a:rPr>
              <a:t>output format</a:t>
            </a:r>
            <a:r>
              <a:rPr kumimoji="1" lang="en-US" altLang="ja-JP" dirty="0"/>
              <a:t> and </a:t>
            </a:r>
            <a:r>
              <a:rPr kumimoji="1" lang="en-US" altLang="ja-JP" dirty="0">
                <a:hlinkClick r:id="rId3"/>
              </a:rPr>
              <a:t>color</a:t>
            </a:r>
            <a:r>
              <a:rPr kumimoji="1" lang="en-US" altLang="ja-JP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 err="1"/>
              <a:t>E.g</a:t>
            </a:r>
            <a:r>
              <a:rPr lang="en-US" altLang="ja-JP" sz="2000" dirty="0"/>
              <a:t>) file name, line number, different format for timestamp…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>
              <a:solidFill>
                <a:srgbClr val="5887F5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`ros2 topic echo /</a:t>
            </a:r>
            <a:r>
              <a:rPr lang="en-US" altLang="ja-JP" dirty="0" err="1"/>
              <a:t>rosout</a:t>
            </a:r>
            <a:r>
              <a:rPr lang="en-US" altLang="ja-JP" dirty="0"/>
              <a:t>` to see logging data in live</a:t>
            </a:r>
            <a:endParaRPr lang="en-US" altLang="ja-JP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>
              <a:solidFill>
                <a:srgbClr val="5887F5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>
                <a:solidFill>
                  <a:srgbClr val="5887F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 the log file name prefix</a:t>
            </a:r>
            <a:r>
              <a:rPr kumimoji="1" lang="en-US" altLang="ja-JP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>
                <a:hlinkClick r:id="rId5"/>
              </a:rPr>
              <a:t>Logging Environmental Variables</a:t>
            </a:r>
            <a:endParaRPr kumimoji="1" lang="en-US" altLang="ja-JP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kumimoji="1" lang="en-US" altLang="ja-JP" sz="2000" dirty="0">
                <a:solidFill>
                  <a:schemeClr val="accent1"/>
                </a:solidFill>
              </a:rPr>
              <a:t>ROS_LOG_DIR </a:t>
            </a:r>
            <a:r>
              <a:rPr kumimoji="1" lang="en-US" altLang="ja-JP" sz="2000" dirty="0"/>
              <a:t>: Control the logging directory that is used for writing logging messages to disk.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solidFill>
                  <a:schemeClr val="accent1"/>
                </a:solidFill>
              </a:rPr>
              <a:t>RCUTILS_LOGGING_USE_STDOUT </a:t>
            </a:r>
            <a:r>
              <a:rPr lang="en-US" altLang="ja-JP" sz="2000" dirty="0"/>
              <a:t>: Control what stream output messages go to. If this is unset or 0, use stderr. If this is 1, use </a:t>
            </a:r>
            <a:r>
              <a:rPr lang="en-US" altLang="ja-JP" sz="2000" dirty="0" err="1"/>
              <a:t>stdout</a:t>
            </a:r>
            <a:r>
              <a:rPr lang="en-US" altLang="ja-JP" sz="2000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/>
              <a:t>…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58AC8B-39C4-844B-CD82-8D2F396B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786E7F-3E43-2768-AA02-62720611AC3A}"/>
              </a:ext>
            </a:extLst>
          </p:cNvPr>
          <p:cNvSpPr/>
          <p:nvPr/>
        </p:nvSpPr>
        <p:spPr>
          <a:xfrm>
            <a:off x="1414733" y="3541237"/>
            <a:ext cx="9033811" cy="67056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/>
              <a:t>$ ros2 run </a:t>
            </a:r>
            <a:r>
              <a:rPr lang="en-US" altLang="ja-JP" dirty="0" err="1"/>
              <a:t>demo_nodes_cpp</a:t>
            </a:r>
            <a:r>
              <a:rPr lang="en-US" altLang="ja-JP" dirty="0"/>
              <a:t> talker --</a:t>
            </a:r>
            <a:r>
              <a:rPr lang="en-US" altLang="ja-JP" dirty="0" err="1"/>
              <a:t>ros-args</a:t>
            </a:r>
            <a:r>
              <a:rPr lang="en-US" altLang="ja-JP" dirty="0"/>
              <a:t> --log-file-name filename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EFC186-7F3B-C4D6-F29F-1168F8689E2A}"/>
              </a:ext>
            </a:extLst>
          </p:cNvPr>
          <p:cNvSpPr/>
          <p:nvPr/>
        </p:nvSpPr>
        <p:spPr>
          <a:xfrm>
            <a:off x="8741664" y="195484"/>
            <a:ext cx="3206686" cy="305214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200" dirty="0"/>
              <a:t>…</a:t>
            </a:r>
          </a:p>
          <a:p>
            <a:r>
              <a:rPr lang="en-US" altLang="ja-JP" sz="1200" dirty="0"/>
              <a:t>stamp:</a:t>
            </a:r>
          </a:p>
          <a:p>
            <a:r>
              <a:rPr lang="en-US" altLang="ja-JP" sz="1200" dirty="0"/>
              <a:t>  sec: 1758182455</a:t>
            </a:r>
          </a:p>
          <a:p>
            <a:r>
              <a:rPr lang="en-US" altLang="ja-JP" sz="1200" dirty="0"/>
              <a:t>  </a:t>
            </a:r>
            <a:r>
              <a:rPr lang="en-US" altLang="ja-JP" sz="1200" dirty="0" err="1"/>
              <a:t>nanosec</a:t>
            </a:r>
            <a:r>
              <a:rPr lang="en-US" altLang="ja-JP" sz="1200" dirty="0"/>
              <a:t>: 534956691</a:t>
            </a:r>
          </a:p>
          <a:p>
            <a:r>
              <a:rPr lang="en-US" altLang="ja-JP" sz="1200" dirty="0"/>
              <a:t>level: 20</a:t>
            </a:r>
          </a:p>
          <a:p>
            <a:r>
              <a:rPr lang="en-US" altLang="ja-JP" sz="1200" dirty="0"/>
              <a:t>name: talker</a:t>
            </a:r>
          </a:p>
          <a:p>
            <a:r>
              <a:rPr lang="en-US" altLang="ja-JP" sz="1200" dirty="0"/>
              <a:t>msg: 'Publishing: ''Hello World: 27'''</a:t>
            </a:r>
          </a:p>
          <a:p>
            <a:r>
              <a:rPr lang="en-US" altLang="ja-JP" sz="1200" dirty="0"/>
              <a:t>file: /root/ros2_ws/</a:t>
            </a:r>
            <a:r>
              <a:rPr lang="en-US" altLang="ja-JP" sz="1200" dirty="0" err="1"/>
              <a:t>colcon_ws</a:t>
            </a:r>
            <a:r>
              <a:rPr lang="en-US" altLang="ja-JP" sz="1200" dirty="0"/>
              <a:t>/</a:t>
            </a:r>
            <a:r>
              <a:rPr lang="en-US" altLang="ja-JP" sz="1200" dirty="0" err="1"/>
              <a:t>src</a:t>
            </a:r>
            <a:r>
              <a:rPr lang="en-US" altLang="ja-JP" sz="1200" dirty="0"/>
              <a:t>/ros2/demos/</a:t>
            </a:r>
            <a:r>
              <a:rPr lang="en-US" altLang="ja-JP" sz="1200" dirty="0" err="1"/>
              <a:t>demo_nodes_cpp</a:t>
            </a:r>
            <a:r>
              <a:rPr lang="en-US" altLang="ja-JP" sz="1200" dirty="0"/>
              <a:t>/</a:t>
            </a:r>
            <a:r>
              <a:rPr lang="en-US" altLang="ja-JP" sz="1200" dirty="0" err="1"/>
              <a:t>src</a:t>
            </a:r>
            <a:r>
              <a:rPr lang="en-US" altLang="ja-JP" sz="1200" dirty="0"/>
              <a:t>/topics/talker.cpp</a:t>
            </a:r>
          </a:p>
          <a:p>
            <a:r>
              <a:rPr lang="en-US" altLang="ja-JP" sz="1200" dirty="0"/>
              <a:t>function: operator()</a:t>
            </a:r>
          </a:p>
          <a:p>
            <a:r>
              <a:rPr lang="en-US" altLang="ja-JP" sz="1200" dirty="0"/>
              <a:t>line: 47</a:t>
            </a:r>
          </a:p>
          <a:p>
            <a:r>
              <a:rPr lang="en-US" altLang="ja-JP" sz="1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09562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E95BF-4F42-2C6D-4B45-D602D00A5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D570-7B26-84BA-EAD3-44BA872E5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Questions / Problems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F8F88-BA8B-FC86-1F23-12134554D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How do we manage hundreds and thousands robots log data?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I want to receive the event if critical error happens.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Entire system observability.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Individual logging level for different logging pipeline.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Configure log behavior without any code change.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Log data pipeline and forward capability support.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dirty="0"/>
              <a:t>I also want to collect Non-ROS application system log all together.</a:t>
            </a:r>
            <a:endParaRPr kumimoji="1" lang="ja-JP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BE915-596A-09D0-EADE-4E87E6FB4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76F9F-42B1-486F-A7D9-35D6AAAFDFA4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0838502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Master_BlackLogo">
  <a:themeElements>
    <a:clrScheme name="Custom 1">
      <a:dk1>
        <a:sysClr val="windowText" lastClr="000000"/>
      </a:dk1>
      <a:lt1>
        <a:sysClr val="window" lastClr="FFFFFF"/>
      </a:lt1>
      <a:dk2>
        <a:srgbClr val="7C388C"/>
      </a:dk2>
      <a:lt2>
        <a:srgbClr val="D42F7E"/>
      </a:lt2>
      <a:accent1>
        <a:srgbClr val="1952A6"/>
      </a:accent1>
      <a:accent2>
        <a:srgbClr val="54A9CC"/>
      </a:accent2>
      <a:accent3>
        <a:srgbClr val="318C3A"/>
      </a:accent3>
      <a:accent4>
        <a:srgbClr val="F2CE00"/>
      </a:accent4>
      <a:accent5>
        <a:srgbClr val="E6820B"/>
      </a:accent5>
      <a:accent6>
        <a:srgbClr val="CF1111"/>
      </a:accent6>
      <a:hlink>
        <a:srgbClr val="5887F5"/>
      </a:hlink>
      <a:folHlink>
        <a:srgbClr val="683ABD"/>
      </a:folHlink>
    </a:clrScheme>
    <a:fontScheme name="SST">
      <a:majorFont>
        <a:latin typeface="SST"/>
        <a:ea typeface="SST Japanese Pro Regular"/>
        <a:cs typeface=""/>
      </a:majorFont>
      <a:minorFont>
        <a:latin typeface="SST"/>
        <a:ea typeface="SST Japanese Pro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y_PPT_169_en_WhiteMaster_BlackLogo.pptx" id="{9E9DA3EA-BB5D-4D45-9936-7BD01819ADED}" vid="{50A82DEB-E46E-4055-9132-2D41B33032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9754d1b7-26b4-4e55-b8aa-f5ba625f3742}" enabled="1" method="Privileged" siteId="{66c65d8a-9158-4521-a2d8-664963db48e4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ROSCon2025-rcl_logging_syslog.v0</Template>
  <TotalTime>259</TotalTime>
  <Words>1193</Words>
  <Application>Microsoft Office PowerPoint</Application>
  <PresentationFormat>Widescreen</PresentationFormat>
  <Paragraphs>206</Paragraphs>
  <Slides>19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游ゴシック</vt:lpstr>
      <vt:lpstr>Arial</vt:lpstr>
      <vt:lpstr>SST</vt:lpstr>
      <vt:lpstr>WhiteMaster_BlackLogo</vt:lpstr>
      <vt:lpstr>ROS 2 Logging Subsystem &amp; rcl_logging_syslog</vt:lpstr>
      <vt:lpstr>Who am I ?</vt:lpstr>
      <vt:lpstr>ROS 2 Logging Subsystem Overview</vt:lpstr>
      <vt:lpstr>Enabling and Disabling Logging Backends</vt:lpstr>
      <vt:lpstr>Logging Severity Level</vt:lpstr>
      <vt:lpstr>Set Logging Level via ros2run</vt:lpstr>
      <vt:lpstr>Logging Level Configuration Service</vt:lpstr>
      <vt:lpstr>What else can we do?</vt:lpstr>
      <vt:lpstr>Questions / Problems</vt:lpstr>
      <vt:lpstr>rcl_logging_syslog</vt:lpstr>
      <vt:lpstr>Architecture</vt:lpstr>
      <vt:lpstr>PowerPoint Presentation</vt:lpstr>
      <vt:lpstr>PowerPoint Presentation</vt:lpstr>
      <vt:lpstr>Supported Distribution</vt:lpstr>
      <vt:lpstr>rsyslog</vt:lpstr>
      <vt:lpstr>FluentBit</vt:lpstr>
      <vt:lpstr>How to use</vt:lpstr>
      <vt:lpstr>Future Plan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Fujita, Tomoya (SGC)</dc:creator>
  <cp:lastModifiedBy>Fujita, Tomoya (SGC)</cp:lastModifiedBy>
  <cp:revision>7</cp:revision>
  <dcterms:created xsi:type="dcterms:W3CDTF">2025-09-18T05:29:06Z</dcterms:created>
  <dcterms:modified xsi:type="dcterms:W3CDTF">2025-09-19T06:18:09Z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754d1b7-26b4-4e55-b8aa-f5ba625f3742_Enabled">
    <vt:lpwstr>true</vt:lpwstr>
  </property>
  <property fmtid="{D5CDD505-2E9C-101B-9397-08002B2CF9AE}" pid="3" name="MSIP_Label_9754d1b7-26b4-4e55-b8aa-f5ba625f3742_SetDate">
    <vt:lpwstr>2023-06-07T05:56:49Z</vt:lpwstr>
  </property>
  <property fmtid="{D5CDD505-2E9C-101B-9397-08002B2CF9AE}" pid="4" name="MSIP_Label_9754d1b7-26b4-4e55-b8aa-f5ba625f3742_Method">
    <vt:lpwstr>Privileged</vt:lpwstr>
  </property>
  <property fmtid="{D5CDD505-2E9C-101B-9397-08002B2CF9AE}" pid="5" name="MSIP_Label_9754d1b7-26b4-4e55-b8aa-f5ba625f3742_Name">
    <vt:lpwstr>9754d1b7-26b4-4e55-b8aa-f5ba625f3742</vt:lpwstr>
  </property>
  <property fmtid="{D5CDD505-2E9C-101B-9397-08002B2CF9AE}" pid="6" name="MSIP_Label_9754d1b7-26b4-4e55-b8aa-f5ba625f3742_SiteId">
    <vt:lpwstr>66c65d8a-9158-4521-a2d8-664963db48e4</vt:lpwstr>
  </property>
  <property fmtid="{D5CDD505-2E9C-101B-9397-08002B2CF9AE}" pid="7" name="MSIP_Label_9754d1b7-26b4-4e55-b8aa-f5ba625f3742_ActionId">
    <vt:lpwstr>96b20876-1518-42ea-b9d1-77086e08cd3e</vt:lpwstr>
  </property>
  <property fmtid="{D5CDD505-2E9C-101B-9397-08002B2CF9AE}" pid="8" name="MSIP_Label_9754d1b7-26b4-4e55-b8aa-f5ba625f3742_ContentBits">
    <vt:lpwstr>0</vt:lpwstr>
  </property>
</Properties>
</file>

<file path=docProps/thumbnail.jpeg>
</file>